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handoutMasterIdLst>
    <p:handoutMasterId r:id="rId30"/>
  </p:handoutMasterIdLst>
  <p:sldIdLst>
    <p:sldId id="302" r:id="rId2"/>
    <p:sldId id="304" r:id="rId3"/>
    <p:sldId id="338" r:id="rId4"/>
    <p:sldId id="361" r:id="rId5"/>
    <p:sldId id="308" r:id="rId6"/>
    <p:sldId id="340" r:id="rId7"/>
    <p:sldId id="343" r:id="rId8"/>
    <p:sldId id="359" r:id="rId9"/>
    <p:sldId id="344" r:id="rId10"/>
    <p:sldId id="368" r:id="rId11"/>
    <p:sldId id="345" r:id="rId12"/>
    <p:sldId id="346" r:id="rId13"/>
    <p:sldId id="347" r:id="rId14"/>
    <p:sldId id="348" r:id="rId15"/>
    <p:sldId id="349" r:id="rId16"/>
    <p:sldId id="369" r:id="rId17"/>
    <p:sldId id="351" r:id="rId18"/>
    <p:sldId id="352" r:id="rId19"/>
    <p:sldId id="353" r:id="rId20"/>
    <p:sldId id="370" r:id="rId21"/>
    <p:sldId id="354" r:id="rId22"/>
    <p:sldId id="355" r:id="rId23"/>
    <p:sldId id="371" r:id="rId24"/>
    <p:sldId id="356" r:id="rId25"/>
    <p:sldId id="366" r:id="rId26"/>
    <p:sldId id="367" r:id="rId27"/>
    <p:sldId id="328" r:id="rId28"/>
  </p:sldIdLst>
  <p:sldSz cx="9144000" cy="6858000" type="screen4x3"/>
  <p:notesSz cx="9979025" cy="68341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52">
          <p15:clr>
            <a:srgbClr val="A4A3A4"/>
          </p15:clr>
        </p15:guide>
        <p15:guide id="2" pos="3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ana" initials="D" lastIdx="22" clrIdx="0">
    <p:extLst/>
  </p:cmAuthor>
  <p:cmAuthor id="2" name="Pieter van Rooyen (WRP)" initials="PvR (WRP)"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0698" autoAdjust="0"/>
  </p:normalViewPr>
  <p:slideViewPr>
    <p:cSldViewPr snapToGrid="0">
      <p:cViewPr varScale="1">
        <p:scale>
          <a:sx n="59" d="100"/>
          <a:sy n="59" d="100"/>
        </p:scale>
        <p:origin x="980" y="55"/>
      </p:cViewPr>
      <p:guideLst>
        <p:guide orient="horz" pos="2160"/>
        <p:guide pos="2880"/>
      </p:guideLst>
    </p:cSldViewPr>
  </p:slideViewPr>
  <p:notesTextViewPr>
    <p:cViewPr>
      <p:scale>
        <a:sx n="1" d="1"/>
        <a:sy n="1" d="1"/>
      </p:scale>
      <p:origin x="0" y="0"/>
    </p:cViewPr>
  </p:notesTextViewPr>
  <p:notesViewPr>
    <p:cSldViewPr snapToGrid="0" showGuides="1">
      <p:cViewPr varScale="1">
        <p:scale>
          <a:sx n="76" d="100"/>
          <a:sy n="76" d="100"/>
        </p:scale>
        <p:origin x="-1578" y="-102"/>
      </p:cViewPr>
      <p:guideLst>
        <p:guide orient="horz" pos="2152"/>
        <p:guide pos="3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24244" cy="34289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5652472" y="1"/>
            <a:ext cx="4324244" cy="342896"/>
          </a:xfrm>
          <a:prstGeom prst="rect">
            <a:avLst/>
          </a:prstGeom>
        </p:spPr>
        <p:txBody>
          <a:bodyPr vert="horz" lIns="91440" tIns="45720" rIns="91440" bIns="45720" rtlCol="0"/>
          <a:lstStyle>
            <a:lvl1pPr algn="r">
              <a:defRPr sz="1200"/>
            </a:lvl1pPr>
          </a:lstStyle>
          <a:p>
            <a:fld id="{E1A91157-2482-4AE6-AA86-842525B2F808}" type="datetimeFigureOut">
              <a:rPr lang="en-ZA" smtClean="0"/>
              <a:t>2015-09-16</a:t>
            </a:fld>
            <a:endParaRPr lang="en-ZA"/>
          </a:p>
        </p:txBody>
      </p:sp>
      <p:sp>
        <p:nvSpPr>
          <p:cNvPr id="4" name="Footer Placeholder 3"/>
          <p:cNvSpPr>
            <a:spLocks noGrp="1"/>
          </p:cNvSpPr>
          <p:nvPr>
            <p:ph type="ftr" sz="quarter" idx="2"/>
          </p:nvPr>
        </p:nvSpPr>
        <p:spPr>
          <a:xfrm>
            <a:off x="0" y="6491293"/>
            <a:ext cx="4324244" cy="34289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5652472" y="6491293"/>
            <a:ext cx="4324244" cy="342895"/>
          </a:xfrm>
          <a:prstGeom prst="rect">
            <a:avLst/>
          </a:prstGeom>
        </p:spPr>
        <p:txBody>
          <a:bodyPr vert="horz" lIns="91440" tIns="45720" rIns="91440" bIns="45720" rtlCol="0" anchor="b"/>
          <a:lstStyle>
            <a:lvl1pPr algn="r">
              <a:defRPr sz="1200"/>
            </a:lvl1pPr>
          </a:lstStyle>
          <a:p>
            <a:fld id="{9EC7E6D0-A1E0-46CF-BC01-373098EA63E2}" type="slidenum">
              <a:rPr lang="en-ZA" smtClean="0"/>
              <a:t>‹#›</a:t>
            </a:fld>
            <a:endParaRPr lang="en-ZA"/>
          </a:p>
        </p:txBody>
      </p:sp>
    </p:spTree>
    <p:extLst>
      <p:ext uri="{BB962C8B-B14F-4D97-AF65-F5344CB8AC3E}">
        <p14:creationId xmlns:p14="http://schemas.microsoft.com/office/powerpoint/2010/main" val="16702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24244" cy="341709"/>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5652472" y="0"/>
            <a:ext cx="4324244" cy="341709"/>
          </a:xfrm>
          <a:prstGeom prst="rect">
            <a:avLst/>
          </a:prstGeom>
        </p:spPr>
        <p:txBody>
          <a:bodyPr vert="horz" lIns="91440" tIns="45720" rIns="91440" bIns="45720" rtlCol="0"/>
          <a:lstStyle>
            <a:lvl1pPr algn="r">
              <a:defRPr sz="1200"/>
            </a:lvl1pPr>
          </a:lstStyle>
          <a:p>
            <a:fld id="{692D4720-D903-4981-94EF-4D5199CCD00A}" type="datetimeFigureOut">
              <a:rPr lang="en-ZA" smtClean="0"/>
              <a:t>2015-09-16</a:t>
            </a:fld>
            <a:endParaRPr lang="en-ZA" dirty="0"/>
          </a:p>
        </p:txBody>
      </p:sp>
      <p:sp>
        <p:nvSpPr>
          <p:cNvPr id="4" name="Slide Image Placeholder 3"/>
          <p:cNvSpPr>
            <a:spLocks noGrp="1" noRot="1" noChangeAspect="1"/>
          </p:cNvSpPr>
          <p:nvPr>
            <p:ph type="sldImg" idx="2"/>
          </p:nvPr>
        </p:nvSpPr>
        <p:spPr>
          <a:xfrm>
            <a:off x="3281363" y="512763"/>
            <a:ext cx="3416300" cy="25622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997903" y="3246239"/>
            <a:ext cx="7983220" cy="307538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6491293"/>
            <a:ext cx="4324244" cy="341709"/>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5652472" y="6491293"/>
            <a:ext cx="4324244" cy="341709"/>
          </a:xfrm>
          <a:prstGeom prst="rect">
            <a:avLst/>
          </a:prstGeom>
        </p:spPr>
        <p:txBody>
          <a:bodyPr vert="horz" lIns="91440" tIns="45720" rIns="91440" bIns="45720" rtlCol="0" anchor="b"/>
          <a:lstStyle>
            <a:lvl1pPr algn="r">
              <a:defRPr sz="1200"/>
            </a:lvl1pPr>
          </a:lstStyle>
          <a:p>
            <a:fld id="{30EC34E3-D96C-48AC-B4A1-CF6541A2E0DA}" type="slidenum">
              <a:rPr lang="en-ZA" smtClean="0"/>
              <a:t>‹#›</a:t>
            </a:fld>
            <a:endParaRPr lang="en-ZA" dirty="0"/>
          </a:p>
        </p:txBody>
      </p:sp>
    </p:spTree>
    <p:extLst>
      <p:ext uri="{BB962C8B-B14F-4D97-AF65-F5344CB8AC3E}">
        <p14:creationId xmlns:p14="http://schemas.microsoft.com/office/powerpoint/2010/main" val="316627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451225" y="854075"/>
            <a:ext cx="3076575" cy="2306638"/>
          </a:xfrm>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3690777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10</a:t>
            </a:fld>
            <a:endParaRPr lang="en-ZA" dirty="0"/>
          </a:p>
        </p:txBody>
      </p:sp>
    </p:spTree>
    <p:extLst>
      <p:ext uri="{BB962C8B-B14F-4D97-AF65-F5344CB8AC3E}">
        <p14:creationId xmlns:p14="http://schemas.microsoft.com/office/powerpoint/2010/main" val="412059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11</a:t>
            </a:fld>
            <a:endParaRPr lang="en-ZA" dirty="0"/>
          </a:p>
        </p:txBody>
      </p:sp>
    </p:spTree>
    <p:extLst>
      <p:ext uri="{BB962C8B-B14F-4D97-AF65-F5344CB8AC3E}">
        <p14:creationId xmlns:p14="http://schemas.microsoft.com/office/powerpoint/2010/main" val="1496973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12</a:t>
            </a:fld>
            <a:endParaRPr lang="en-ZA" dirty="0"/>
          </a:p>
        </p:txBody>
      </p:sp>
    </p:spTree>
    <p:extLst>
      <p:ext uri="{BB962C8B-B14F-4D97-AF65-F5344CB8AC3E}">
        <p14:creationId xmlns:p14="http://schemas.microsoft.com/office/powerpoint/2010/main" val="531374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13</a:t>
            </a:fld>
            <a:endParaRPr lang="en-ZA" dirty="0"/>
          </a:p>
        </p:txBody>
      </p:sp>
    </p:spTree>
    <p:extLst>
      <p:ext uri="{BB962C8B-B14F-4D97-AF65-F5344CB8AC3E}">
        <p14:creationId xmlns:p14="http://schemas.microsoft.com/office/powerpoint/2010/main" val="485645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14</a:t>
            </a:fld>
            <a:endParaRPr lang="en-ZA" dirty="0"/>
          </a:p>
        </p:txBody>
      </p:sp>
    </p:spTree>
    <p:extLst>
      <p:ext uri="{BB962C8B-B14F-4D97-AF65-F5344CB8AC3E}">
        <p14:creationId xmlns:p14="http://schemas.microsoft.com/office/powerpoint/2010/main" val="2484519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15</a:t>
            </a:fld>
            <a:endParaRPr lang="en-ZA" dirty="0"/>
          </a:p>
        </p:txBody>
      </p:sp>
    </p:spTree>
    <p:extLst>
      <p:ext uri="{BB962C8B-B14F-4D97-AF65-F5344CB8AC3E}">
        <p14:creationId xmlns:p14="http://schemas.microsoft.com/office/powerpoint/2010/main" val="2973843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16</a:t>
            </a:fld>
            <a:endParaRPr lang="en-ZA" dirty="0"/>
          </a:p>
        </p:txBody>
      </p:sp>
    </p:spTree>
    <p:extLst>
      <p:ext uri="{BB962C8B-B14F-4D97-AF65-F5344CB8AC3E}">
        <p14:creationId xmlns:p14="http://schemas.microsoft.com/office/powerpoint/2010/main" val="2886093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17</a:t>
            </a:fld>
            <a:endParaRPr lang="en-ZA" dirty="0"/>
          </a:p>
        </p:txBody>
      </p:sp>
    </p:spTree>
    <p:extLst>
      <p:ext uri="{BB962C8B-B14F-4D97-AF65-F5344CB8AC3E}">
        <p14:creationId xmlns:p14="http://schemas.microsoft.com/office/powerpoint/2010/main" val="2892148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18</a:t>
            </a:fld>
            <a:endParaRPr lang="en-ZA" dirty="0"/>
          </a:p>
        </p:txBody>
      </p:sp>
    </p:spTree>
    <p:extLst>
      <p:ext uri="{BB962C8B-B14F-4D97-AF65-F5344CB8AC3E}">
        <p14:creationId xmlns:p14="http://schemas.microsoft.com/office/powerpoint/2010/main" val="3106393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19</a:t>
            </a:fld>
            <a:endParaRPr lang="en-ZA" dirty="0"/>
          </a:p>
        </p:txBody>
      </p:sp>
    </p:spTree>
    <p:extLst>
      <p:ext uri="{BB962C8B-B14F-4D97-AF65-F5344CB8AC3E}">
        <p14:creationId xmlns:p14="http://schemas.microsoft.com/office/powerpoint/2010/main" val="107673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extLst>
      <p:ext uri="{BB962C8B-B14F-4D97-AF65-F5344CB8AC3E}">
        <p14:creationId xmlns:p14="http://schemas.microsoft.com/office/powerpoint/2010/main" val="813568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20</a:t>
            </a:fld>
            <a:endParaRPr lang="en-ZA" dirty="0"/>
          </a:p>
        </p:txBody>
      </p:sp>
    </p:spTree>
    <p:extLst>
      <p:ext uri="{BB962C8B-B14F-4D97-AF65-F5344CB8AC3E}">
        <p14:creationId xmlns:p14="http://schemas.microsoft.com/office/powerpoint/2010/main" val="367349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21</a:t>
            </a:fld>
            <a:endParaRPr lang="en-ZA" dirty="0"/>
          </a:p>
        </p:txBody>
      </p:sp>
    </p:spTree>
    <p:extLst>
      <p:ext uri="{BB962C8B-B14F-4D97-AF65-F5344CB8AC3E}">
        <p14:creationId xmlns:p14="http://schemas.microsoft.com/office/powerpoint/2010/main" val="1000918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22</a:t>
            </a:fld>
            <a:endParaRPr lang="en-ZA" dirty="0"/>
          </a:p>
        </p:txBody>
      </p:sp>
    </p:spTree>
    <p:extLst>
      <p:ext uri="{BB962C8B-B14F-4D97-AF65-F5344CB8AC3E}">
        <p14:creationId xmlns:p14="http://schemas.microsoft.com/office/powerpoint/2010/main" val="1335802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23</a:t>
            </a:fld>
            <a:endParaRPr lang="en-ZA" dirty="0"/>
          </a:p>
        </p:txBody>
      </p:sp>
    </p:spTree>
    <p:extLst>
      <p:ext uri="{BB962C8B-B14F-4D97-AF65-F5344CB8AC3E}">
        <p14:creationId xmlns:p14="http://schemas.microsoft.com/office/powerpoint/2010/main" val="4043101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24</a:t>
            </a:fld>
            <a:endParaRPr lang="en-ZA" dirty="0"/>
          </a:p>
        </p:txBody>
      </p:sp>
    </p:spTree>
    <p:extLst>
      <p:ext uri="{BB962C8B-B14F-4D97-AF65-F5344CB8AC3E}">
        <p14:creationId xmlns:p14="http://schemas.microsoft.com/office/powerpoint/2010/main" val="1403406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25</a:t>
            </a:fld>
            <a:endParaRPr lang="en-ZA" dirty="0"/>
          </a:p>
        </p:txBody>
      </p:sp>
    </p:spTree>
    <p:extLst>
      <p:ext uri="{BB962C8B-B14F-4D97-AF65-F5344CB8AC3E}">
        <p14:creationId xmlns:p14="http://schemas.microsoft.com/office/powerpoint/2010/main" val="702112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26</a:t>
            </a:fld>
            <a:endParaRPr lang="en-ZA" dirty="0"/>
          </a:p>
        </p:txBody>
      </p:sp>
    </p:spTree>
    <p:extLst>
      <p:ext uri="{BB962C8B-B14F-4D97-AF65-F5344CB8AC3E}">
        <p14:creationId xmlns:p14="http://schemas.microsoft.com/office/powerpoint/2010/main" val="1074172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27</a:t>
            </a:fld>
            <a:endParaRPr lang="en-ZA" dirty="0"/>
          </a:p>
        </p:txBody>
      </p:sp>
    </p:spTree>
    <p:extLst>
      <p:ext uri="{BB962C8B-B14F-4D97-AF65-F5344CB8AC3E}">
        <p14:creationId xmlns:p14="http://schemas.microsoft.com/office/powerpoint/2010/main" val="356668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a:p>
            <a:endParaRPr lang="en-ZA" baseline="0" dirty="0" smtClean="0"/>
          </a:p>
          <a:p>
            <a:r>
              <a:rPr lang="en-ZA" baseline="0" dirty="0" smtClean="0"/>
              <a:t> </a:t>
            </a:r>
            <a:endParaRPr lang="en-GB" dirty="0"/>
          </a:p>
        </p:txBody>
      </p:sp>
      <p:sp>
        <p:nvSpPr>
          <p:cNvPr id="4" name="Slide Number Placeholder 3"/>
          <p:cNvSpPr>
            <a:spLocks noGrp="1"/>
          </p:cNvSpPr>
          <p:nvPr>
            <p:ph type="sldNum" sz="quarter" idx="10"/>
          </p:nvPr>
        </p:nvSpPr>
        <p:spPr/>
        <p:txBody>
          <a:bodyPr/>
          <a:lstStyle/>
          <a:p>
            <a:pPr>
              <a:defRPr/>
            </a:pPr>
            <a:fld id="{81F4470B-7632-4A67-ACFB-9DFD5A9D137E}"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79161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1F4470B-7632-4A67-ACFB-9DFD5A9D137E}"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4068947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Desktop </a:t>
            </a:r>
            <a:r>
              <a:rPr lang="en-US" altLang="en-US" dirty="0" err="1" smtClean="0">
                <a:ea typeface="ＭＳ Ｐゴシック" pitchFamily="34" charset="-128"/>
              </a:rPr>
              <a:t>vir</a:t>
            </a:r>
            <a:r>
              <a:rPr lang="en-US" altLang="en-US" dirty="0" smtClean="0">
                <a:ea typeface="ＭＳ Ｐゴシック" pitchFamily="34" charset="-128"/>
              </a:rPr>
              <a:t> </a:t>
            </a:r>
            <a:r>
              <a:rPr lang="en-US" altLang="en-US" dirty="0" err="1" smtClean="0">
                <a:ea typeface="ＭＳ Ｐゴシック" pitchFamily="34" charset="-128"/>
              </a:rPr>
              <a:t>riviere</a:t>
            </a:r>
            <a:r>
              <a:rPr lang="en-US" altLang="en-US" dirty="0" smtClean="0">
                <a:ea typeface="ＭＳ Ｐゴシック" pitchFamily="34" charset="-128"/>
              </a:rPr>
              <a:t>.</a:t>
            </a:r>
          </a:p>
        </p:txBody>
      </p:sp>
    </p:spTree>
    <p:extLst>
      <p:ext uri="{BB962C8B-B14F-4D97-AF65-F5344CB8AC3E}">
        <p14:creationId xmlns:p14="http://schemas.microsoft.com/office/powerpoint/2010/main" val="1804211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6</a:t>
            </a:fld>
            <a:endParaRPr lang="en-ZA" dirty="0"/>
          </a:p>
        </p:txBody>
      </p:sp>
    </p:spTree>
    <p:extLst>
      <p:ext uri="{BB962C8B-B14F-4D97-AF65-F5344CB8AC3E}">
        <p14:creationId xmlns:p14="http://schemas.microsoft.com/office/powerpoint/2010/main" val="304838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7</a:t>
            </a:fld>
            <a:endParaRPr lang="en-ZA" dirty="0"/>
          </a:p>
        </p:txBody>
      </p:sp>
    </p:spTree>
    <p:extLst>
      <p:ext uri="{BB962C8B-B14F-4D97-AF65-F5344CB8AC3E}">
        <p14:creationId xmlns:p14="http://schemas.microsoft.com/office/powerpoint/2010/main" val="875152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8</a:t>
            </a:fld>
            <a:endParaRPr lang="en-ZA" dirty="0"/>
          </a:p>
        </p:txBody>
      </p:sp>
    </p:spTree>
    <p:extLst>
      <p:ext uri="{BB962C8B-B14F-4D97-AF65-F5344CB8AC3E}">
        <p14:creationId xmlns:p14="http://schemas.microsoft.com/office/powerpoint/2010/main" val="862693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EC34E3-D96C-48AC-B4A1-CF6541A2E0DA}" type="slidenum">
              <a:rPr lang="en-ZA" smtClean="0"/>
              <a:t>9</a:t>
            </a:fld>
            <a:endParaRPr lang="en-ZA" dirty="0"/>
          </a:p>
        </p:txBody>
      </p:sp>
    </p:spTree>
    <p:extLst>
      <p:ext uri="{BB962C8B-B14F-4D97-AF65-F5344CB8AC3E}">
        <p14:creationId xmlns:p14="http://schemas.microsoft.com/office/powerpoint/2010/main" val="152791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990600" y="612140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AB6CDE10-C9FA-49F1-90D0-50A21CFA6D40}"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a:solidFill>
                <a:prstClr val="black"/>
              </a:solidFill>
            </a:endParaRPr>
          </a:p>
        </p:txBody>
      </p:sp>
      <p:sp>
        <p:nvSpPr>
          <p:cNvPr id="6" name="Slide Number Placeholder 5"/>
          <p:cNvSpPr>
            <a:spLocks noGrp="1"/>
          </p:cNvSpPr>
          <p:nvPr>
            <p:ph type="sldNum" sz="quarter" idx="12"/>
          </p:nvPr>
        </p:nvSpPr>
        <p:spPr>
          <a:xfrm>
            <a:off x="36515" y="6516692"/>
            <a:ext cx="1335087" cy="358775"/>
          </a:xfrm>
          <a:prstGeom prst="rect">
            <a:avLst/>
          </a:prstGeom>
        </p:spPr>
        <p:txBody>
          <a:bodyPr vert="horz" wrap="square" lIns="91440" tIns="45720" rIns="91440" bIns="45720" numCol="1" anchor="t" anchorCtr="0" compatLnSpc="1">
            <a:prstTxWarp prst="textNoShape">
              <a:avLst/>
            </a:prstTxWarp>
          </a:bodyPr>
          <a:lstStyle>
            <a:lvl1pPr marL="0" indent="0" eaLnBrk="1" hangingPunct="1">
              <a:buFont typeface="+mj-lt"/>
              <a:buNone/>
              <a:defRPr sz="1200">
                <a:latin typeface="Gill Snas"/>
              </a:defRPr>
            </a:lvl1pPr>
          </a:lstStyle>
          <a:p>
            <a:pPr defTabSz="457189" fontAlgn="base">
              <a:spcBef>
                <a:spcPct val="0"/>
              </a:spcBef>
              <a:spcAft>
                <a:spcPct val="0"/>
              </a:spcAft>
              <a:defRPr/>
            </a:pPr>
            <a:endParaRPr lang="en-US" altLang="en-US">
              <a:solidFill>
                <a:prstClr val="black"/>
              </a:solidFill>
              <a:ea typeface="ＭＳ Ｐゴシック" pitchFamily="34" charset="-128"/>
            </a:endParaRPr>
          </a:p>
        </p:txBody>
      </p:sp>
    </p:spTree>
    <p:extLst>
      <p:ext uri="{BB962C8B-B14F-4D97-AF65-F5344CB8AC3E}">
        <p14:creationId xmlns:p14="http://schemas.microsoft.com/office/powerpoint/2010/main" val="2377219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323CC708-85E7-4A46-A620-C2CE50739D59}"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a:solidFill>
                <a:prstClr val="black"/>
              </a:solidFill>
            </a:endParaRPr>
          </a:p>
        </p:txBody>
      </p:sp>
      <p:sp>
        <p:nvSpPr>
          <p:cNvPr id="6" name="Slide Number Placeholder 5"/>
          <p:cNvSpPr>
            <a:spLocks noGrp="1"/>
          </p:cNvSpPr>
          <p:nvPr>
            <p:ph type="sldNum" sz="quarter" idx="12"/>
          </p:nvPr>
        </p:nvSpPr>
        <p:spPr>
          <a:xfrm>
            <a:off x="101600" y="65341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1200">
                <a:latin typeface="Gill Snas" charset="0"/>
              </a:defRPr>
            </a:lvl1pPr>
          </a:lstStyle>
          <a:p>
            <a:pPr defTabSz="457189" fontAlgn="base">
              <a:spcBef>
                <a:spcPct val="0"/>
              </a:spcBef>
              <a:spcAft>
                <a:spcPct val="0"/>
              </a:spcAft>
            </a:pPr>
            <a:fld id="{4276DCAD-873A-4EBA-8CF0-2DAA88FB7350}" type="slidenum">
              <a:rPr lang="en-US" altLang="en-US" smtClean="0">
                <a:solidFill>
                  <a:prstClr val="black"/>
                </a:solidFill>
                <a:ea typeface="ＭＳ Ｐゴシック" pitchFamily="34" charset="-128"/>
              </a:rPr>
              <a:pPr defTabSz="457189" fontAlgn="base">
                <a:spcBef>
                  <a:spcPct val="0"/>
                </a:spcBef>
                <a:spcAft>
                  <a:spcPct val="0"/>
                </a:spcAft>
              </a:pPr>
              <a:t>‹#›</a:t>
            </a:fld>
            <a:endParaRPr lang="en-US" altLang="en-US" smtClean="0">
              <a:solidFill>
                <a:prstClr val="black"/>
              </a:solidFill>
              <a:ea typeface="ＭＳ Ｐゴシック" pitchFamily="34" charset="-128"/>
            </a:endParaRPr>
          </a:p>
        </p:txBody>
      </p:sp>
    </p:spTree>
    <p:extLst>
      <p:ext uri="{BB962C8B-B14F-4D97-AF65-F5344CB8AC3E}">
        <p14:creationId xmlns:p14="http://schemas.microsoft.com/office/powerpoint/2010/main" val="1845780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601EBC70-AE84-41EE-8FFF-1F8D27206D9B}"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a:solidFill>
                <a:prstClr val="black"/>
              </a:solidFill>
            </a:endParaRPr>
          </a:p>
        </p:txBody>
      </p:sp>
      <p:sp>
        <p:nvSpPr>
          <p:cNvPr id="6" name="Slide Number Placeholder 5"/>
          <p:cNvSpPr>
            <a:spLocks noGrp="1"/>
          </p:cNvSpPr>
          <p:nvPr>
            <p:ph type="sldNum" sz="quarter" idx="12"/>
          </p:nvPr>
        </p:nvSpPr>
        <p:spPr>
          <a:xfrm>
            <a:off x="88900" y="6538917"/>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1200">
                <a:latin typeface="Gill Snas" charset="0"/>
              </a:defRPr>
            </a:lvl1pPr>
          </a:lstStyle>
          <a:p>
            <a:pPr defTabSz="457189" fontAlgn="base">
              <a:spcBef>
                <a:spcPct val="0"/>
              </a:spcBef>
              <a:spcAft>
                <a:spcPct val="0"/>
              </a:spcAft>
            </a:pPr>
            <a:fld id="{ED38CB0F-D2AE-429B-9AF1-D8CD8BE4AC2C}" type="slidenum">
              <a:rPr lang="en-US" altLang="en-US" smtClean="0">
                <a:solidFill>
                  <a:prstClr val="black"/>
                </a:solidFill>
                <a:ea typeface="ＭＳ Ｐゴシック" pitchFamily="34" charset="-128"/>
              </a:rPr>
              <a:pPr defTabSz="457189" fontAlgn="base">
                <a:spcBef>
                  <a:spcPct val="0"/>
                </a:spcBef>
                <a:spcAft>
                  <a:spcPct val="0"/>
                </a:spcAft>
              </a:pPr>
              <a:t>‹#›</a:t>
            </a:fld>
            <a:endParaRPr lang="en-US" altLang="en-US" smtClean="0">
              <a:solidFill>
                <a:prstClr val="black"/>
              </a:solidFill>
              <a:ea typeface="ＭＳ Ｐゴシック" pitchFamily="34" charset="-128"/>
            </a:endParaRPr>
          </a:p>
        </p:txBody>
      </p:sp>
    </p:spTree>
    <p:extLst>
      <p:ext uri="{BB962C8B-B14F-4D97-AF65-F5344CB8AC3E}">
        <p14:creationId xmlns:p14="http://schemas.microsoft.com/office/powerpoint/2010/main" val="65459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422400" y="1417642"/>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58800" y="6059492"/>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08253CFF-D1B2-4FE9-83E9-C7F42A20A1F4}"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a:solidFill>
                <a:prstClr val="black"/>
              </a:solidFill>
            </a:endParaRPr>
          </a:p>
        </p:txBody>
      </p:sp>
      <p:sp>
        <p:nvSpPr>
          <p:cNvPr id="6" name="Slide Number Placeholder 5"/>
          <p:cNvSpPr>
            <a:spLocks noGrp="1"/>
          </p:cNvSpPr>
          <p:nvPr>
            <p:ph type="sldNum" sz="quarter" idx="12"/>
          </p:nvPr>
        </p:nvSpPr>
        <p:spPr>
          <a:xfrm>
            <a:off x="2" y="6538913"/>
            <a:ext cx="1439863" cy="323850"/>
          </a:xfrm>
          <a:prstGeom prst="rect">
            <a:avLst/>
          </a:prstGeom>
        </p:spPr>
        <p:txBody>
          <a:bodyPr vert="horz" wrap="square" lIns="72000" tIns="36000" rIns="91440" bIns="45720" numCol="1" anchor="t" anchorCtr="0" compatLnSpc="1">
            <a:prstTxWarp prst="textNoShape">
              <a:avLst/>
            </a:prstTxWarp>
          </a:bodyPr>
          <a:lstStyle>
            <a:lvl1pPr marL="0" indent="0" eaLnBrk="1" hangingPunct="1">
              <a:buFont typeface="+mj-lt"/>
              <a:buNone/>
              <a:defRPr sz="1200">
                <a:latin typeface="Gill Snas"/>
              </a:defRPr>
            </a:lvl1pPr>
          </a:lstStyle>
          <a:p>
            <a:pPr defTabSz="457189" fontAlgn="base">
              <a:spcBef>
                <a:spcPct val="0"/>
              </a:spcBef>
              <a:spcAft>
                <a:spcPct val="0"/>
              </a:spcAft>
              <a:defRPr/>
            </a:pPr>
            <a:endParaRPr lang="en-US" altLang="en-US">
              <a:solidFill>
                <a:prstClr val="black"/>
              </a:solidFill>
              <a:ea typeface="ＭＳ Ｐゴシック" pitchFamily="34" charset="-128"/>
            </a:endParaRPr>
          </a:p>
        </p:txBody>
      </p:sp>
    </p:spTree>
    <p:extLst>
      <p:ext uri="{BB962C8B-B14F-4D97-AF65-F5344CB8AC3E}">
        <p14:creationId xmlns:p14="http://schemas.microsoft.com/office/powerpoint/2010/main" val="406726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232400" y="6537329"/>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2455B14C-619C-4C7E-810C-0F7051766A69}"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a:solidFill>
                <a:prstClr val="black"/>
              </a:solidFill>
            </a:endParaRPr>
          </a:p>
        </p:txBody>
      </p:sp>
      <p:sp>
        <p:nvSpPr>
          <p:cNvPr id="6" name="Slide Number Placeholder 5"/>
          <p:cNvSpPr>
            <a:spLocks noGrp="1"/>
          </p:cNvSpPr>
          <p:nvPr>
            <p:ph type="sldNum" sz="quarter" idx="12"/>
          </p:nvPr>
        </p:nvSpPr>
        <p:spPr>
          <a:xfrm>
            <a:off x="0" y="6538917"/>
            <a:ext cx="11049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1200">
                <a:latin typeface="Gill Snas" charset="0"/>
              </a:defRPr>
            </a:lvl1pPr>
          </a:lstStyle>
          <a:p>
            <a:pPr defTabSz="457189" fontAlgn="base">
              <a:spcBef>
                <a:spcPct val="0"/>
              </a:spcBef>
              <a:spcAft>
                <a:spcPct val="0"/>
              </a:spcAft>
            </a:pPr>
            <a:fld id="{2A06A2E2-3E7B-4DE1-B209-ED36F24E96E3}" type="slidenum">
              <a:rPr lang="en-US" altLang="en-US" smtClean="0">
                <a:solidFill>
                  <a:prstClr val="black"/>
                </a:solidFill>
                <a:ea typeface="ＭＳ Ｐゴシック" pitchFamily="34" charset="-128"/>
              </a:rPr>
              <a:pPr defTabSz="457189" fontAlgn="base">
                <a:spcBef>
                  <a:spcPct val="0"/>
                </a:spcBef>
                <a:spcAft>
                  <a:spcPct val="0"/>
                </a:spcAft>
              </a:pPr>
              <a:t>‹#›</a:t>
            </a:fld>
            <a:endParaRPr lang="en-US" altLang="en-US" smtClean="0">
              <a:solidFill>
                <a:prstClr val="black"/>
              </a:solidFill>
              <a:ea typeface="ＭＳ Ｐゴシック" pitchFamily="34" charset="-128"/>
            </a:endParaRPr>
          </a:p>
        </p:txBody>
      </p:sp>
    </p:spTree>
    <p:extLst>
      <p:ext uri="{BB962C8B-B14F-4D97-AF65-F5344CB8AC3E}">
        <p14:creationId xmlns:p14="http://schemas.microsoft.com/office/powerpoint/2010/main" val="45447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010400" y="6410329"/>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D8B61F8F-95E0-457A-AB0E-90F92DFA1C77}"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771900" y="64960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a:solidFill>
                <a:prstClr val="black"/>
              </a:solidFill>
            </a:endParaRPr>
          </a:p>
        </p:txBody>
      </p:sp>
      <p:sp>
        <p:nvSpPr>
          <p:cNvPr id="7" name="Slide Number Placeholder 6"/>
          <p:cNvSpPr>
            <a:spLocks noGrp="1"/>
          </p:cNvSpPr>
          <p:nvPr>
            <p:ph type="sldNum" sz="quarter" idx="12"/>
          </p:nvPr>
        </p:nvSpPr>
        <p:spPr>
          <a:xfrm>
            <a:off x="0" y="651510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1200">
                <a:latin typeface="Gill Snas" charset="0"/>
              </a:defRPr>
            </a:lvl1pPr>
          </a:lstStyle>
          <a:p>
            <a:pPr defTabSz="457189" fontAlgn="base">
              <a:spcBef>
                <a:spcPct val="0"/>
              </a:spcBef>
              <a:spcAft>
                <a:spcPct val="0"/>
              </a:spcAft>
            </a:pPr>
            <a:fld id="{1AF46532-6F25-4CCA-9692-A18EFA64D951}" type="slidenum">
              <a:rPr lang="en-US" altLang="en-US" smtClean="0">
                <a:solidFill>
                  <a:prstClr val="black"/>
                </a:solidFill>
                <a:ea typeface="ＭＳ Ｐゴシック" pitchFamily="34" charset="-128"/>
              </a:rPr>
              <a:pPr defTabSz="457189" fontAlgn="base">
                <a:spcBef>
                  <a:spcPct val="0"/>
                </a:spcBef>
                <a:spcAft>
                  <a:spcPct val="0"/>
                </a:spcAft>
              </a:pPr>
              <a:t>‹#›</a:t>
            </a:fld>
            <a:endParaRPr lang="en-US" altLang="en-US" smtClean="0">
              <a:solidFill>
                <a:prstClr val="black"/>
              </a:solidFill>
              <a:ea typeface="ＭＳ Ｐゴシック" pitchFamily="34" charset="-128"/>
            </a:endParaRPr>
          </a:p>
        </p:txBody>
      </p:sp>
    </p:spTree>
    <p:extLst>
      <p:ext uri="{BB962C8B-B14F-4D97-AF65-F5344CB8AC3E}">
        <p14:creationId xmlns:p14="http://schemas.microsoft.com/office/powerpoint/2010/main" val="3593135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C848EB19-060B-4ECB-B83B-49BA7A3B56F2}"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a:solidFill>
                <a:prstClr val="black"/>
              </a:solidFill>
            </a:endParaRPr>
          </a:p>
        </p:txBody>
      </p:sp>
      <p:sp>
        <p:nvSpPr>
          <p:cNvPr id="9" name="Slide Number Placeholder 8"/>
          <p:cNvSpPr>
            <a:spLocks noGrp="1"/>
          </p:cNvSpPr>
          <p:nvPr>
            <p:ph type="sldNum" sz="quarter" idx="12"/>
          </p:nvPr>
        </p:nvSpPr>
        <p:spPr>
          <a:xfrm>
            <a:off x="0" y="6538917"/>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1200">
                <a:latin typeface="Gill Snas" charset="0"/>
              </a:defRPr>
            </a:lvl1pPr>
          </a:lstStyle>
          <a:p>
            <a:pPr defTabSz="457189" fontAlgn="base">
              <a:spcBef>
                <a:spcPct val="0"/>
              </a:spcBef>
              <a:spcAft>
                <a:spcPct val="0"/>
              </a:spcAft>
            </a:pPr>
            <a:fld id="{16FF4E4C-23A3-462A-955D-5CD59CD59B8D}" type="slidenum">
              <a:rPr lang="en-US" altLang="en-US" smtClean="0">
                <a:solidFill>
                  <a:prstClr val="black"/>
                </a:solidFill>
                <a:ea typeface="ＭＳ Ｐゴシック" pitchFamily="34" charset="-128"/>
              </a:rPr>
              <a:pPr defTabSz="457189" fontAlgn="base">
                <a:spcBef>
                  <a:spcPct val="0"/>
                </a:spcBef>
                <a:spcAft>
                  <a:spcPct val="0"/>
                </a:spcAft>
              </a:pPr>
              <a:t>‹#›</a:t>
            </a:fld>
            <a:endParaRPr lang="en-US" altLang="en-US" smtClean="0">
              <a:solidFill>
                <a:prstClr val="black"/>
              </a:solidFill>
              <a:ea typeface="ＭＳ Ｐゴシック" pitchFamily="34" charset="-128"/>
            </a:endParaRPr>
          </a:p>
        </p:txBody>
      </p:sp>
    </p:spTree>
    <p:extLst>
      <p:ext uri="{BB962C8B-B14F-4D97-AF65-F5344CB8AC3E}">
        <p14:creationId xmlns:p14="http://schemas.microsoft.com/office/powerpoint/2010/main" val="65965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2C7ADA4B-CEAA-4AC8-8DFB-555BF6E11EB0}"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a:solidFill>
                <a:prstClr val="black"/>
              </a:solidFill>
            </a:endParaRPr>
          </a:p>
        </p:txBody>
      </p:sp>
      <p:sp>
        <p:nvSpPr>
          <p:cNvPr id="5" name="Slide Number Placeholder 4"/>
          <p:cNvSpPr>
            <a:spLocks noGrp="1"/>
          </p:cNvSpPr>
          <p:nvPr>
            <p:ph type="sldNum" sz="quarter" idx="12"/>
          </p:nvPr>
        </p:nvSpPr>
        <p:spPr>
          <a:xfrm>
            <a:off x="0" y="6492879"/>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1200">
                <a:latin typeface="Gill Snas" charset="0"/>
              </a:defRPr>
            </a:lvl1pPr>
          </a:lstStyle>
          <a:p>
            <a:pPr defTabSz="457189" fontAlgn="base">
              <a:spcBef>
                <a:spcPct val="0"/>
              </a:spcBef>
              <a:spcAft>
                <a:spcPct val="0"/>
              </a:spcAft>
            </a:pPr>
            <a:fld id="{041BE2F0-D0B6-4A04-91D1-CFD1FC86EDE6}" type="slidenum">
              <a:rPr lang="en-US" altLang="en-US" smtClean="0">
                <a:solidFill>
                  <a:prstClr val="black"/>
                </a:solidFill>
                <a:ea typeface="ＭＳ Ｐゴシック" pitchFamily="34" charset="-128"/>
              </a:rPr>
              <a:pPr defTabSz="457189" fontAlgn="base">
                <a:spcBef>
                  <a:spcPct val="0"/>
                </a:spcBef>
                <a:spcAft>
                  <a:spcPct val="0"/>
                </a:spcAft>
              </a:pPr>
              <a:t>‹#›</a:t>
            </a:fld>
            <a:endParaRPr lang="en-US" altLang="en-US" smtClean="0">
              <a:solidFill>
                <a:prstClr val="black"/>
              </a:solidFill>
              <a:ea typeface="ＭＳ Ｐゴシック" pitchFamily="34" charset="-128"/>
            </a:endParaRPr>
          </a:p>
        </p:txBody>
      </p:sp>
    </p:spTree>
    <p:extLst>
      <p:ext uri="{BB962C8B-B14F-4D97-AF65-F5344CB8AC3E}">
        <p14:creationId xmlns:p14="http://schemas.microsoft.com/office/powerpoint/2010/main" val="351609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EBED1F12-171C-4589-9BDE-F09C7D1EF6EA}"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dirty="0">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a:solidFill>
                <a:prstClr val="black"/>
              </a:solidFill>
            </a:endParaRPr>
          </a:p>
        </p:txBody>
      </p:sp>
      <p:sp>
        <p:nvSpPr>
          <p:cNvPr id="4" name="Slide Number Placeholder 3"/>
          <p:cNvSpPr>
            <a:spLocks noGrp="1"/>
          </p:cNvSpPr>
          <p:nvPr>
            <p:ph type="sldNum" sz="quarter" idx="12"/>
          </p:nvPr>
        </p:nvSpPr>
        <p:spPr>
          <a:xfrm>
            <a:off x="0" y="6511929"/>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1200">
                <a:latin typeface="Gill Snas" charset="0"/>
              </a:defRPr>
            </a:lvl1pPr>
          </a:lstStyle>
          <a:p>
            <a:pPr defTabSz="457189" fontAlgn="base">
              <a:spcBef>
                <a:spcPct val="0"/>
              </a:spcBef>
              <a:spcAft>
                <a:spcPct val="0"/>
              </a:spcAft>
            </a:pPr>
            <a:fld id="{D8E898DA-2B60-4396-8DB4-07877CF6F836}" type="slidenum">
              <a:rPr lang="en-US" altLang="en-US" smtClean="0">
                <a:solidFill>
                  <a:prstClr val="black"/>
                </a:solidFill>
                <a:ea typeface="ＭＳ Ｐゴシック" pitchFamily="34" charset="-128"/>
              </a:rPr>
              <a:pPr defTabSz="457189" fontAlgn="base">
                <a:spcBef>
                  <a:spcPct val="0"/>
                </a:spcBef>
                <a:spcAft>
                  <a:spcPct val="0"/>
                </a:spcAft>
              </a:pPr>
              <a:t>‹#›</a:t>
            </a:fld>
            <a:endParaRPr lang="en-US" altLang="en-US" smtClean="0">
              <a:solidFill>
                <a:prstClr val="black"/>
              </a:solidFill>
              <a:ea typeface="ＭＳ Ｐゴシック" pitchFamily="34" charset="-128"/>
            </a:endParaRPr>
          </a:p>
        </p:txBody>
      </p:sp>
    </p:spTree>
    <p:extLst>
      <p:ext uri="{BB962C8B-B14F-4D97-AF65-F5344CB8AC3E}">
        <p14:creationId xmlns:p14="http://schemas.microsoft.com/office/powerpoint/2010/main" val="44410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284D868F-7B91-405E-A276-CB74920CF174}"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a:solidFill>
                <a:prstClr val="black"/>
              </a:solidFill>
            </a:endParaRPr>
          </a:p>
        </p:txBody>
      </p:sp>
      <p:sp>
        <p:nvSpPr>
          <p:cNvPr id="7" name="Slide Number Placeholder 6"/>
          <p:cNvSpPr>
            <a:spLocks noGrp="1"/>
          </p:cNvSpPr>
          <p:nvPr>
            <p:ph type="sldNum" sz="quarter" idx="12"/>
          </p:nvPr>
        </p:nvSpPr>
        <p:spPr>
          <a:xfrm>
            <a:off x="0" y="6492879"/>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atin typeface="Gill Snas" charset="0"/>
              </a:defRPr>
            </a:lvl1pPr>
          </a:lstStyle>
          <a:p>
            <a:pPr defTabSz="457189" fontAlgn="base">
              <a:spcBef>
                <a:spcPct val="0"/>
              </a:spcBef>
              <a:spcAft>
                <a:spcPct val="0"/>
              </a:spcAft>
              <a:defRPr/>
            </a:pPr>
            <a:fld id="{9902E340-6B42-4F3F-AED2-68C4F37921DF}" type="slidenum">
              <a:rPr lang="en-US" altLang="en-US">
                <a:solidFill>
                  <a:prstClr val="black"/>
                </a:solidFill>
                <a:ea typeface="ＭＳ Ｐゴシック" pitchFamily="34" charset="-128"/>
              </a:rPr>
              <a:pPr defTabSz="457189" fontAlgn="base">
                <a:spcBef>
                  <a:spcPct val="0"/>
                </a:spcBef>
                <a:spcAft>
                  <a:spcPct val="0"/>
                </a:spcAft>
                <a:defRPr/>
              </a:pPr>
              <a:t>‹#›</a:t>
            </a:fld>
            <a:endParaRPr lang="en-US" altLang="en-US">
              <a:solidFill>
                <a:prstClr val="black"/>
              </a:solidFill>
              <a:ea typeface="ＭＳ Ｐゴシック" pitchFamily="34" charset="-128"/>
            </a:endParaRPr>
          </a:p>
        </p:txBody>
      </p:sp>
    </p:spTree>
    <p:extLst>
      <p:ext uri="{BB962C8B-B14F-4D97-AF65-F5344CB8AC3E}">
        <p14:creationId xmlns:p14="http://schemas.microsoft.com/office/powerpoint/2010/main" val="71414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pPr defTabSz="457189" fontAlgn="base">
              <a:spcBef>
                <a:spcPct val="0"/>
              </a:spcBef>
              <a:spcAft>
                <a:spcPct val="0"/>
              </a:spcAft>
              <a:defRPr/>
            </a:pPr>
            <a:fld id="{1B8B46E1-5716-418B-9597-351358B82845}" type="datetime1">
              <a:rPr lang="en-US" smtClean="0">
                <a:solidFill>
                  <a:prstClr val="black"/>
                </a:solidFill>
                <a:ea typeface="ＭＳ Ｐゴシック" pitchFamily="34" charset="-128"/>
              </a:rPr>
              <a:pPr defTabSz="457189" fontAlgn="base">
                <a:spcBef>
                  <a:spcPct val="0"/>
                </a:spcBef>
                <a:spcAft>
                  <a:spcPct val="0"/>
                </a:spcAft>
                <a:defRPr/>
              </a:pPr>
              <a:t>9/16/2015</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defTabSz="457189">
              <a:defRPr/>
            </a:pPr>
            <a:endParaRPr lang="en-US">
              <a:solidFill>
                <a:prstClr val="black"/>
              </a:solidFill>
            </a:endParaRPr>
          </a:p>
        </p:txBody>
      </p:sp>
      <p:sp>
        <p:nvSpPr>
          <p:cNvPr id="7" name="Slide Number Placeholder 6"/>
          <p:cNvSpPr>
            <a:spLocks noGrp="1"/>
          </p:cNvSpPr>
          <p:nvPr>
            <p:ph type="sldNum" sz="quarter" idx="12"/>
          </p:nvPr>
        </p:nvSpPr>
        <p:spPr>
          <a:xfrm>
            <a:off x="0" y="6569079"/>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Calibri" pitchFamily="34" charset="0"/>
              <a:buAutoNum type="arabicPeriod"/>
              <a:defRPr sz="1200">
                <a:latin typeface="Gill Snas" charset="0"/>
              </a:defRPr>
            </a:lvl1pPr>
          </a:lstStyle>
          <a:p>
            <a:pPr defTabSz="457189" fontAlgn="base">
              <a:spcBef>
                <a:spcPct val="0"/>
              </a:spcBef>
              <a:spcAft>
                <a:spcPct val="0"/>
              </a:spcAft>
            </a:pPr>
            <a:fld id="{F5E29352-B9AC-42BD-A146-B2D70AACB80F}" type="slidenum">
              <a:rPr lang="en-US" altLang="en-US" smtClean="0">
                <a:solidFill>
                  <a:prstClr val="black"/>
                </a:solidFill>
                <a:ea typeface="ＭＳ Ｐゴシック" pitchFamily="34" charset="-128"/>
              </a:rPr>
              <a:pPr defTabSz="457189" fontAlgn="base">
                <a:spcBef>
                  <a:spcPct val="0"/>
                </a:spcBef>
                <a:spcAft>
                  <a:spcPct val="0"/>
                </a:spcAft>
              </a:pPr>
              <a:t>‹#›</a:t>
            </a:fld>
            <a:endParaRPr lang="en-US" altLang="en-US" smtClean="0">
              <a:solidFill>
                <a:prstClr val="black"/>
              </a:solidFill>
              <a:ea typeface="ＭＳ Ｐゴシック" pitchFamily="34" charset="-128"/>
            </a:endParaRPr>
          </a:p>
        </p:txBody>
      </p:sp>
    </p:spTree>
    <p:extLst>
      <p:ext uri="{BB962C8B-B14F-4D97-AF65-F5344CB8AC3E}">
        <p14:creationId xmlns:p14="http://schemas.microsoft.com/office/powerpoint/2010/main" val="3247777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5070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457189"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189" algn="ctr" defTabSz="457189" rtl="0" fontAlgn="base">
        <a:spcBef>
          <a:spcPct val="0"/>
        </a:spcBef>
        <a:spcAft>
          <a:spcPct val="0"/>
        </a:spcAft>
        <a:defRPr sz="4400">
          <a:solidFill>
            <a:schemeClr val="tx1"/>
          </a:solidFill>
          <a:latin typeface="Calibri" pitchFamily="34" charset="0"/>
        </a:defRPr>
      </a:lvl6pPr>
      <a:lvl7pPr marL="914377" algn="ctr" defTabSz="457189" rtl="0" fontAlgn="base">
        <a:spcBef>
          <a:spcPct val="0"/>
        </a:spcBef>
        <a:spcAft>
          <a:spcPct val="0"/>
        </a:spcAft>
        <a:defRPr sz="4400">
          <a:solidFill>
            <a:schemeClr val="tx1"/>
          </a:solidFill>
          <a:latin typeface="Calibri" pitchFamily="34" charset="0"/>
        </a:defRPr>
      </a:lvl7pPr>
      <a:lvl8pPr marL="1371566" algn="ctr" defTabSz="457189" rtl="0" fontAlgn="base">
        <a:spcBef>
          <a:spcPct val="0"/>
        </a:spcBef>
        <a:spcAft>
          <a:spcPct val="0"/>
        </a:spcAft>
        <a:defRPr sz="4400">
          <a:solidFill>
            <a:schemeClr val="tx1"/>
          </a:solidFill>
          <a:latin typeface="Calibri" pitchFamily="34" charset="0"/>
        </a:defRPr>
      </a:lvl8pPr>
      <a:lvl9pPr marL="1828754" algn="ctr" defTabSz="457189" rtl="0" fontAlgn="base">
        <a:spcBef>
          <a:spcPct val="0"/>
        </a:spcBef>
        <a:spcAft>
          <a:spcPct val="0"/>
        </a:spcAft>
        <a:defRPr sz="4400">
          <a:solidFill>
            <a:schemeClr val="tx1"/>
          </a:solidFill>
          <a:latin typeface="Calibri" pitchFamily="34" charset="0"/>
        </a:defRPr>
      </a:lvl9pPr>
    </p:titleStyle>
    <p:bodyStyle>
      <a:lvl1pPr marL="342891" indent="-342891" algn="l" defTabSz="457189"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32" indent="-285744" algn="l" defTabSz="457189"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2971" indent="-228594" algn="l" defTabSz="457189"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160" indent="-228594" algn="l" defTabSz="457189"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349" indent="-228594" algn="l" defTabSz="457189"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449391" y="2251075"/>
            <a:ext cx="508952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b="1" dirty="0">
                <a:solidFill>
                  <a:prstClr val="white"/>
                </a:solidFill>
                <a:latin typeface="Gill Sans MT" pitchFamily="34" charset="0"/>
              </a:rPr>
              <a:t>PRESENTATION TITLE</a:t>
            </a:r>
          </a:p>
          <a:p>
            <a:endParaRPr lang="en-US" altLang="en-US" sz="1800" dirty="0">
              <a:solidFill>
                <a:prstClr val="white"/>
              </a:solidFill>
              <a:latin typeface="Gill Sans" pitchFamily="-84" charset="0"/>
            </a:endParaRPr>
          </a:p>
          <a:p>
            <a:r>
              <a:rPr lang="en-US" altLang="en-US" sz="1800" dirty="0">
                <a:solidFill>
                  <a:prstClr val="white"/>
                </a:solidFill>
                <a:latin typeface="Gill Sans Light" pitchFamily="-84" charset="0"/>
              </a:rPr>
              <a:t>Presented by:</a:t>
            </a:r>
          </a:p>
          <a:p>
            <a:r>
              <a:rPr lang="en-US" altLang="en-US" sz="1800" dirty="0">
                <a:solidFill>
                  <a:prstClr val="white"/>
                </a:solidFill>
                <a:latin typeface="Gill Sans Light" pitchFamily="-84" charset="0"/>
              </a:rPr>
              <a:t>Name Surname</a:t>
            </a:r>
          </a:p>
          <a:p>
            <a:r>
              <a:rPr lang="en-US" altLang="en-US" sz="1800" dirty="0">
                <a:solidFill>
                  <a:prstClr val="white"/>
                </a:solidFill>
                <a:latin typeface="Gill Sans Light" pitchFamily="-84" charset="0"/>
              </a:rPr>
              <a:t>Directorate</a:t>
            </a:r>
          </a:p>
          <a:p>
            <a:endParaRPr lang="en-US" altLang="en-US" sz="1400" dirty="0">
              <a:solidFill>
                <a:prstClr val="white"/>
              </a:solidFill>
              <a:latin typeface="Gill Sans Light" pitchFamily="-84" charset="0"/>
            </a:endParaRPr>
          </a:p>
          <a:p>
            <a:r>
              <a:rPr lang="en-US" altLang="en-US" sz="1400" dirty="0">
                <a:solidFill>
                  <a:prstClr val="white"/>
                </a:solidFill>
                <a:latin typeface="Gill Sans Light" pitchFamily="-84" charset="0"/>
              </a:rPr>
              <a:t>Date</a:t>
            </a:r>
          </a:p>
        </p:txBody>
      </p:sp>
      <p:pic>
        <p:nvPicPr>
          <p:cNvPr id="13315" name="Picture 1" descr="DWS Slide Cover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 y="1"/>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32" indent="-285744">
              <a:defRPr sz="2400">
                <a:solidFill>
                  <a:schemeClr val="tx1"/>
                </a:solidFill>
                <a:latin typeface="Arial" pitchFamily="34" charset="0"/>
                <a:ea typeface="ＭＳ Ｐゴシック" pitchFamily="34" charset="-128"/>
              </a:defRPr>
            </a:lvl2pPr>
            <a:lvl3pPr marL="1142971" indent="-228594">
              <a:defRPr sz="2400">
                <a:solidFill>
                  <a:schemeClr val="tx1"/>
                </a:solidFill>
                <a:latin typeface="Arial" pitchFamily="34" charset="0"/>
                <a:ea typeface="ＭＳ Ｐゴシック" pitchFamily="34" charset="-128"/>
              </a:defRPr>
            </a:lvl3pPr>
            <a:lvl4pPr marL="1600160" indent="-228594">
              <a:defRPr sz="2400">
                <a:solidFill>
                  <a:schemeClr val="tx1"/>
                </a:solidFill>
                <a:latin typeface="Arial" pitchFamily="34" charset="0"/>
                <a:ea typeface="ＭＳ Ｐゴシック" pitchFamily="34" charset="-128"/>
              </a:defRPr>
            </a:lvl4pPr>
            <a:lvl5pPr marL="2057349" indent="-228594">
              <a:defRPr sz="2400">
                <a:solidFill>
                  <a:schemeClr val="tx1"/>
                </a:solidFill>
                <a:latin typeface="Arial" pitchFamily="34" charset="0"/>
                <a:ea typeface="ＭＳ Ｐゴシック" pitchFamily="34" charset="-128"/>
              </a:defRPr>
            </a:lvl5pPr>
            <a:lvl6pPr marL="2514537" indent="-228594" defTabSz="45718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726" indent="-228594" defTabSz="45718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914" indent="-228594" defTabSz="45718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103" indent="-228594" defTabSz="45718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1200" dirty="0">
              <a:solidFill>
                <a:prstClr val="black"/>
              </a:solidFill>
              <a:latin typeface="Gill Snas" charset="0"/>
            </a:endParaRPr>
          </a:p>
        </p:txBody>
      </p:sp>
      <p:pic>
        <p:nvPicPr>
          <p:cNvPr id="6" name="Picture 1" descr="DWS Slide Cover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99754"/>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35938" y="1753931"/>
            <a:ext cx="8470067" cy="4647426"/>
          </a:xfrm>
          <a:prstGeom prst="rect">
            <a:avLst/>
          </a:prstGeom>
          <a:noFill/>
          <a:ln w="28575">
            <a:noFill/>
          </a:ln>
        </p:spPr>
        <p:txBody>
          <a:bodyPr wrap="square" rtlCol="0">
            <a:spAutoFit/>
          </a:bodyPr>
          <a:lstStyle/>
          <a:p>
            <a:pPr algn="ctr"/>
            <a:r>
              <a:rPr lang="en-US" sz="2800" b="1">
                <a:solidFill>
                  <a:prstClr val="white"/>
                </a:solidFill>
                <a:latin typeface="Aharoni" panose="02010803020104030203" pitchFamily="2" charset="-79"/>
                <a:cs typeface="Aharoni" panose="02010803020104030203" pitchFamily="2" charset="-79"/>
              </a:rPr>
              <a:t>Classification, Reserve &amp; RQO determination of water resources in the Mvoti to Umzimkulu Water Management </a:t>
            </a:r>
            <a:r>
              <a:rPr lang="en-US" sz="2800" b="1" smtClean="0">
                <a:solidFill>
                  <a:prstClr val="white"/>
                </a:solidFill>
                <a:latin typeface="Aharoni" panose="02010803020104030203" pitchFamily="2" charset="-79"/>
                <a:cs typeface="Aharoni" panose="02010803020104030203" pitchFamily="2" charset="-79"/>
              </a:rPr>
              <a:t>Area</a:t>
            </a:r>
          </a:p>
          <a:p>
            <a:pPr algn="ctr"/>
            <a:endParaRPr lang="en-US" sz="3200" b="1">
              <a:solidFill>
                <a:prstClr val="white"/>
              </a:solidFill>
              <a:latin typeface="Aharoni" panose="02010803020104030203" pitchFamily="2" charset="-79"/>
              <a:cs typeface="Aharoni" panose="02010803020104030203" pitchFamily="2" charset="-79"/>
            </a:endParaRPr>
          </a:p>
          <a:p>
            <a:pPr algn="ctr"/>
            <a:r>
              <a:rPr lang="en-US" sz="3200" b="1" smtClean="0">
                <a:solidFill>
                  <a:prstClr val="white"/>
                </a:solidFill>
                <a:latin typeface="Aharoni" panose="02010803020104030203" pitchFamily="2" charset="-79"/>
                <a:cs typeface="Aharoni" panose="02010803020104030203" pitchFamily="2" charset="-79"/>
              </a:rPr>
              <a:t>SCENARIO COMPARISON </a:t>
            </a:r>
          </a:p>
          <a:p>
            <a:pPr algn="ctr"/>
            <a:r>
              <a:rPr lang="en-US" sz="3200" b="1" smtClean="0">
                <a:solidFill>
                  <a:prstClr val="white"/>
                </a:solidFill>
                <a:latin typeface="Aharoni" panose="02010803020104030203" pitchFamily="2" charset="-79"/>
                <a:cs typeface="Aharoni" panose="02010803020104030203" pitchFamily="2" charset="-79"/>
              </a:rPr>
              <a:t>(MULTI CRITERIA ANALYSIS)</a:t>
            </a:r>
          </a:p>
          <a:p>
            <a:pPr algn="ctr"/>
            <a:endParaRPr lang="en-US" sz="3200" b="1" smtClean="0">
              <a:solidFill>
                <a:prstClr val="white"/>
              </a:solidFill>
              <a:latin typeface="Aharoni" panose="02010803020104030203" pitchFamily="2" charset="-79"/>
              <a:cs typeface="Aharoni" panose="02010803020104030203" pitchFamily="2" charset="-79"/>
            </a:endParaRPr>
          </a:p>
          <a:p>
            <a:r>
              <a:rPr lang="en-US" sz="2800" b="1" smtClean="0">
                <a:solidFill>
                  <a:prstClr val="white"/>
                </a:solidFill>
                <a:latin typeface="Aharoni" panose="02010803020104030203" pitchFamily="2" charset="-79"/>
                <a:cs typeface="Aharoni" panose="02010803020104030203" pitchFamily="2" charset="-79"/>
              </a:rPr>
              <a:t>Pieter van Rooyen</a:t>
            </a:r>
          </a:p>
          <a:p>
            <a:r>
              <a:rPr lang="en-US" sz="2800" b="1" smtClean="0">
                <a:solidFill>
                  <a:prstClr val="white"/>
                </a:solidFill>
                <a:latin typeface="Aharoni" panose="02010803020104030203" pitchFamily="2" charset="-79"/>
                <a:cs typeface="Aharoni" panose="02010803020104030203" pitchFamily="2" charset="-79"/>
              </a:rPr>
              <a:t>WRP</a:t>
            </a:r>
          </a:p>
          <a:p>
            <a:r>
              <a:rPr lang="en-US" sz="2800" b="1" smtClean="0">
                <a:solidFill>
                  <a:prstClr val="white"/>
                </a:solidFill>
                <a:latin typeface="Aharoni" panose="02010803020104030203" pitchFamily="2" charset="-79"/>
                <a:cs typeface="Aharoni" panose="02010803020104030203" pitchFamily="2" charset="-79"/>
              </a:rPr>
              <a:t>16 </a:t>
            </a:r>
            <a:r>
              <a:rPr lang="en-US" sz="2800" b="1" dirty="0">
                <a:solidFill>
                  <a:prstClr val="white"/>
                </a:solidFill>
                <a:latin typeface="Aharoni" panose="02010803020104030203" pitchFamily="2" charset="-79"/>
                <a:cs typeface="Aharoni" panose="02010803020104030203" pitchFamily="2" charset="-79"/>
              </a:rPr>
              <a:t>September 2015</a:t>
            </a:r>
          </a:p>
        </p:txBody>
      </p:sp>
    </p:spTree>
    <p:extLst>
      <p:ext uri="{BB962C8B-B14F-4D97-AF65-F5344CB8AC3E}">
        <p14:creationId xmlns:p14="http://schemas.microsoft.com/office/powerpoint/2010/main" val="3600833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040" y="274638"/>
            <a:ext cx="8229600" cy="569387"/>
          </a:xfrm>
          <a:noFill/>
        </p:spPr>
        <p:txBody>
          <a:bodyPr wrap="square">
            <a:spAutoFit/>
          </a:bodyPr>
          <a:lstStyle/>
          <a:p>
            <a:pPr algn="l" defTabSz="914400" eaLnBrk="1" fontAlgn="auto" hangingPunct="1">
              <a:spcBef>
                <a:spcPts val="0"/>
              </a:spcBef>
              <a:spcAft>
                <a:spcPts val="600"/>
              </a:spcAft>
            </a:pPr>
            <a:r>
              <a:rPr lang="en-ZA" sz="3100" dirty="0" smtClean="0">
                <a:solidFill>
                  <a:srgbClr val="A4B16F"/>
                </a:solidFill>
                <a:latin typeface="Gill Sans"/>
                <a:ea typeface="+mn-ea"/>
                <a:cs typeface="Gill Sans"/>
              </a:rPr>
              <a:t>Observations</a:t>
            </a:r>
            <a:endParaRPr lang="en-GB" sz="3100" dirty="0">
              <a:solidFill>
                <a:srgbClr val="A4B16F"/>
              </a:solidFill>
              <a:latin typeface="Gill Sans"/>
              <a:ea typeface="+mn-ea"/>
              <a:cs typeface="Gill Sans"/>
            </a:endParaRPr>
          </a:p>
        </p:txBody>
      </p:sp>
      <p:sp>
        <p:nvSpPr>
          <p:cNvPr id="3" name="Content Placeholder 2"/>
          <p:cNvSpPr>
            <a:spLocks noGrp="1"/>
          </p:cNvSpPr>
          <p:nvPr>
            <p:ph idx="1"/>
          </p:nvPr>
        </p:nvSpPr>
        <p:spPr>
          <a:xfrm>
            <a:off x="1422400" y="1417642"/>
            <a:ext cx="7721600" cy="4525963"/>
          </a:xfrm>
        </p:spPr>
        <p:txBody>
          <a:bodyPr/>
          <a:lstStyle/>
          <a:p>
            <a:r>
              <a:rPr lang="en-ZA" sz="2800" dirty="0" smtClean="0"/>
              <a:t>Scenario Ai implies removal of </a:t>
            </a:r>
            <a:r>
              <a:rPr lang="en-ZA" sz="2800" dirty="0" smtClean="0"/>
              <a:t>most</a:t>
            </a:r>
            <a:r>
              <a:rPr lang="en-ZA" sz="2800" dirty="0" smtClean="0"/>
              <a:t> </a:t>
            </a:r>
            <a:r>
              <a:rPr lang="en-ZA" sz="2800" dirty="0" smtClean="0"/>
              <a:t>waste water, although it is the best scenario, it is an extreme scenario.  Will be disruptive to implement over the short term.</a:t>
            </a:r>
          </a:p>
          <a:p>
            <a:r>
              <a:rPr lang="en-ZA" sz="2800" dirty="0" smtClean="0"/>
              <a:t>Both Scenario F </a:t>
            </a:r>
            <a:r>
              <a:rPr lang="en-ZA" sz="2800" dirty="0"/>
              <a:t>(indirect reuse) </a:t>
            </a:r>
            <a:r>
              <a:rPr lang="en-ZA" sz="2800" dirty="0" smtClean="0"/>
              <a:t>and Scenario </a:t>
            </a:r>
            <a:r>
              <a:rPr lang="en-ZA" sz="2800" dirty="0"/>
              <a:t>E (indirect reuse</a:t>
            </a:r>
            <a:r>
              <a:rPr lang="en-ZA" sz="2800" dirty="0" smtClean="0"/>
              <a:t>) achieve similar ecological health results.  </a:t>
            </a:r>
            <a:r>
              <a:rPr lang="en-ZA" sz="2800" dirty="0" err="1" smtClean="0"/>
              <a:t>Sc</a:t>
            </a:r>
            <a:r>
              <a:rPr lang="en-ZA" sz="2800" dirty="0" smtClean="0"/>
              <a:t> F however has much higher cost implications than Scenario F.</a:t>
            </a:r>
          </a:p>
          <a:p>
            <a:r>
              <a:rPr lang="en-ZA" sz="2800" dirty="0" smtClean="0"/>
              <a:t>Compare scenarios without F and Ai.  </a:t>
            </a:r>
            <a:endParaRPr lang="en-ZA" sz="2800" dirty="0"/>
          </a:p>
          <a:p>
            <a:endParaRPr lang="en-GB" sz="2800" dirty="0"/>
          </a:p>
        </p:txBody>
      </p:sp>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a:solidFill>
                <a:prstClr val="black"/>
              </a:solidFill>
              <a:ea typeface="ＭＳ Ｐゴシック" pitchFamily="34" charset="-128"/>
            </a:endParaRPr>
          </a:p>
        </p:txBody>
      </p:sp>
    </p:spTree>
    <p:extLst>
      <p:ext uri="{BB962C8B-B14F-4D97-AF65-F5344CB8AC3E}">
        <p14:creationId xmlns:p14="http://schemas.microsoft.com/office/powerpoint/2010/main" val="38481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68" y="274638"/>
            <a:ext cx="7280031" cy="1143000"/>
          </a:xfrm>
        </p:spPr>
        <p:txBody>
          <a:bodyPr/>
          <a:lstStyle/>
          <a:p>
            <a:r>
              <a:rPr lang="en-GB" sz="4000" dirty="0" smtClean="0"/>
              <a:t>Central Cluster: Variables’ Scores</a:t>
            </a:r>
            <a:br>
              <a:rPr lang="en-GB" sz="4000" dirty="0" smtClean="0"/>
            </a:br>
            <a:r>
              <a:rPr lang="en-GB" sz="2800" dirty="0" smtClean="0"/>
              <a:t>(excluding Ai and F)</a:t>
            </a:r>
            <a:endParaRPr lang="en-GB" sz="2800"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a:solidFill>
                <a:prstClr val="black"/>
              </a:solidFill>
              <a:ea typeface="ＭＳ Ｐゴシック" pitchFamily="34" charset="-128"/>
            </a:endParaRPr>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2003" r="52003"/>
          <a:stretch/>
        </p:blipFill>
        <p:spPr bwMode="auto">
          <a:xfrm>
            <a:off x="-5244037" y="1483408"/>
            <a:ext cx="13725525"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35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a:solidFill>
                <a:prstClr val="black"/>
              </a:solidFill>
              <a:ea typeface="ＭＳ Ｐゴシック" pitchFamily="34" charset="-128"/>
            </a:endParaRPr>
          </a:p>
        </p:txBody>
      </p:sp>
      <p:sp>
        <p:nvSpPr>
          <p:cNvPr id="6" name="Title 1"/>
          <p:cNvSpPr>
            <a:spLocks noGrp="1"/>
          </p:cNvSpPr>
          <p:nvPr>
            <p:ph type="title"/>
          </p:nvPr>
        </p:nvSpPr>
        <p:spPr>
          <a:xfrm>
            <a:off x="1224115" y="274638"/>
            <a:ext cx="7801897" cy="1143000"/>
          </a:xfrm>
        </p:spPr>
        <p:txBody>
          <a:bodyPr/>
          <a:lstStyle/>
          <a:p>
            <a:r>
              <a:rPr lang="en-GB" dirty="0" smtClean="0"/>
              <a:t>Central Cluster: </a:t>
            </a:r>
            <a:r>
              <a:rPr lang="en-GB" dirty="0"/>
              <a:t>Integrated Score</a:t>
            </a:r>
            <a:br>
              <a:rPr lang="en-GB" dirty="0"/>
            </a:br>
            <a:r>
              <a:rPr lang="en-GB" sz="2800" dirty="0"/>
              <a:t>(excluding Ai and F)</a:t>
            </a:r>
          </a:p>
        </p:txBody>
      </p:sp>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47936" r="-47936"/>
          <a:stretch/>
        </p:blipFill>
        <p:spPr bwMode="auto">
          <a:xfrm>
            <a:off x="1930265" y="1483407"/>
            <a:ext cx="13725525"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860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040" y="274638"/>
            <a:ext cx="8229600" cy="569387"/>
          </a:xfrm>
          <a:noFill/>
        </p:spPr>
        <p:txBody>
          <a:bodyPr wrap="square">
            <a:spAutoFit/>
          </a:bodyPr>
          <a:lstStyle/>
          <a:p>
            <a:pPr algn="l" defTabSz="914400" eaLnBrk="1" fontAlgn="auto" hangingPunct="1">
              <a:spcBef>
                <a:spcPts val="0"/>
              </a:spcBef>
              <a:spcAft>
                <a:spcPts val="600"/>
              </a:spcAft>
            </a:pPr>
            <a:r>
              <a:rPr lang="en-ZA" sz="3100" dirty="0" smtClean="0">
                <a:solidFill>
                  <a:srgbClr val="A4B16F"/>
                </a:solidFill>
                <a:latin typeface="Gill Sans"/>
                <a:ea typeface="+mn-ea"/>
                <a:cs typeface="Gill Sans"/>
              </a:rPr>
              <a:t>Observations</a:t>
            </a:r>
            <a:endParaRPr lang="en-GB" sz="3100" dirty="0">
              <a:solidFill>
                <a:srgbClr val="A4B16F"/>
              </a:solidFill>
              <a:latin typeface="Gill Sans"/>
              <a:ea typeface="+mn-ea"/>
              <a:cs typeface="Gill Sans"/>
            </a:endParaRPr>
          </a:p>
        </p:txBody>
      </p:sp>
      <p:sp>
        <p:nvSpPr>
          <p:cNvPr id="3" name="Content Placeholder 2"/>
          <p:cNvSpPr>
            <a:spLocks noGrp="1"/>
          </p:cNvSpPr>
          <p:nvPr>
            <p:ph idx="1"/>
          </p:nvPr>
        </p:nvSpPr>
        <p:spPr>
          <a:xfrm>
            <a:off x="1422400" y="1417642"/>
            <a:ext cx="7721600" cy="4525963"/>
          </a:xfrm>
        </p:spPr>
        <p:txBody>
          <a:bodyPr/>
          <a:lstStyle/>
          <a:p>
            <a:r>
              <a:rPr lang="en-ZA" sz="2800" dirty="0" smtClean="0"/>
              <a:t>Scenarios E, indirect reuse (via Hazelmere Dam) can be considered as a long term option.</a:t>
            </a:r>
          </a:p>
          <a:p>
            <a:r>
              <a:rPr lang="en-ZA" sz="2800" dirty="0" smtClean="0"/>
              <a:t>Scenarios D and C allow for development over the medium term.</a:t>
            </a:r>
          </a:p>
          <a:p>
            <a:r>
              <a:rPr lang="en-ZA" sz="2800" dirty="0" smtClean="0"/>
              <a:t> Scenario B is ranked the lowest due to low level of protection (ecology).</a:t>
            </a:r>
          </a:p>
          <a:p>
            <a:r>
              <a:rPr lang="en-ZA" sz="2800" dirty="0" smtClean="0"/>
              <a:t>Compare scenarios for Northern Estuaries together (</a:t>
            </a:r>
            <a:r>
              <a:rPr lang="en-ZA" sz="2800" dirty="0" err="1" smtClean="0"/>
              <a:t>uMdloti</a:t>
            </a:r>
            <a:r>
              <a:rPr lang="en-ZA" sz="2800" dirty="0" smtClean="0"/>
              <a:t> </a:t>
            </a:r>
            <a:r>
              <a:rPr lang="en-ZA" sz="2800" dirty="0"/>
              <a:t>and </a:t>
            </a:r>
            <a:r>
              <a:rPr lang="en-ZA" sz="2800" dirty="0" err="1" smtClean="0"/>
              <a:t>uThongathi</a:t>
            </a:r>
            <a:r>
              <a:rPr lang="en-ZA" sz="2800" dirty="0"/>
              <a:t>) </a:t>
            </a:r>
            <a:endParaRPr lang="en-ZA" sz="2800" dirty="0" smtClean="0"/>
          </a:p>
          <a:p>
            <a:r>
              <a:rPr lang="en-ZA" sz="2800" dirty="0"/>
              <a:t>Adopt Scenarios D, Di, C and Ci for </a:t>
            </a:r>
            <a:r>
              <a:rPr lang="en-ZA" sz="2800" dirty="0" smtClean="0"/>
              <a:t>selection – further discussion, agenda Item 6.7.</a:t>
            </a:r>
            <a:endParaRPr lang="en-ZA" sz="2800" dirty="0"/>
          </a:p>
          <a:p>
            <a:endParaRPr lang="en-GB" sz="2800" dirty="0"/>
          </a:p>
        </p:txBody>
      </p:sp>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a:solidFill>
                <a:prstClr val="black"/>
              </a:solidFill>
              <a:ea typeface="ＭＳ Ｐゴシック" pitchFamily="34" charset="-128"/>
            </a:endParaRPr>
          </a:p>
        </p:txBody>
      </p:sp>
    </p:spTree>
    <p:extLst>
      <p:ext uri="{BB962C8B-B14F-4D97-AF65-F5344CB8AC3E}">
        <p14:creationId xmlns:p14="http://schemas.microsoft.com/office/powerpoint/2010/main" val="13446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68" y="124510"/>
            <a:ext cx="7280031" cy="1143000"/>
          </a:xfrm>
        </p:spPr>
        <p:txBody>
          <a:bodyPr/>
          <a:lstStyle/>
          <a:p>
            <a:r>
              <a:rPr lang="en-ZA" sz="4000" dirty="0" err="1"/>
              <a:t>uMdloti</a:t>
            </a:r>
            <a:r>
              <a:rPr lang="en-ZA" sz="4000" dirty="0"/>
              <a:t> and </a:t>
            </a:r>
            <a:r>
              <a:rPr lang="en-ZA" sz="4000" dirty="0" err="1" smtClean="0"/>
              <a:t>uThongathi</a:t>
            </a:r>
            <a:r>
              <a:rPr lang="en-GB" sz="4000" dirty="0" smtClean="0"/>
              <a:t>: Variables’ Scores</a:t>
            </a:r>
            <a:endParaRPr lang="en-GB" sz="2800"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a:solidFill>
                <a:prstClr val="black"/>
              </a:solidFill>
              <a:ea typeface="ＭＳ Ｐゴシック" pitchFamily="34" charset="-128"/>
            </a:endParaRPr>
          </a:p>
        </p:txBody>
      </p:sp>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10093" r="52000" b="-10093"/>
          <a:stretch/>
        </p:blipFill>
        <p:spPr bwMode="auto">
          <a:xfrm>
            <a:off x="1620056" y="1440000"/>
            <a:ext cx="65880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042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a:solidFill>
                <a:prstClr val="black"/>
              </a:solidFill>
              <a:ea typeface="ＭＳ Ｐゴシック" pitchFamily="34" charset="-128"/>
            </a:endParaRPr>
          </a:p>
        </p:txBody>
      </p:sp>
      <p:sp>
        <p:nvSpPr>
          <p:cNvPr id="6" name="Title 1"/>
          <p:cNvSpPr>
            <a:spLocks noGrp="1"/>
          </p:cNvSpPr>
          <p:nvPr>
            <p:ph type="title"/>
          </p:nvPr>
        </p:nvSpPr>
        <p:spPr/>
        <p:txBody>
          <a:bodyPr/>
          <a:lstStyle/>
          <a:p>
            <a:r>
              <a:rPr lang="en-ZA" sz="3200" dirty="0" err="1"/>
              <a:t>uMdloti</a:t>
            </a:r>
            <a:r>
              <a:rPr lang="en-ZA" sz="3200" dirty="0"/>
              <a:t> and </a:t>
            </a:r>
            <a:r>
              <a:rPr lang="en-ZA" sz="3200" dirty="0" err="1" smtClean="0"/>
              <a:t>uThongathi</a:t>
            </a:r>
            <a:r>
              <a:rPr lang="en-GB" sz="3200" dirty="0" smtClean="0"/>
              <a:t>: </a:t>
            </a:r>
            <a:br>
              <a:rPr lang="en-GB" sz="3200" dirty="0" smtClean="0"/>
            </a:br>
            <a:r>
              <a:rPr lang="en-GB" sz="3200" dirty="0" smtClean="0"/>
              <a:t>Integrated Score</a:t>
            </a:r>
            <a:endParaRPr lang="en-GB" sz="1800" dirty="0"/>
          </a:p>
        </p:txBody>
      </p:sp>
      <p:pic>
        <p:nvPicPr>
          <p:cNvPr id="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8617" t="43091" r="24888" b="6649"/>
          <a:stretch/>
        </p:blipFill>
        <p:spPr bwMode="auto">
          <a:xfrm>
            <a:off x="2857790" y="1407212"/>
            <a:ext cx="3636000" cy="270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49016" t="37851" r="27643" b="7323"/>
          <a:stretch/>
        </p:blipFill>
        <p:spPr bwMode="auto">
          <a:xfrm>
            <a:off x="3545058" y="4490558"/>
            <a:ext cx="2261464" cy="19057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14406" y="4658743"/>
            <a:ext cx="1554400" cy="584775"/>
          </a:xfrm>
          <a:prstGeom prst="rect">
            <a:avLst/>
          </a:prstGeom>
          <a:solidFill>
            <a:schemeClr val="bg1">
              <a:lumMod val="95000"/>
            </a:schemeClr>
          </a:solidFill>
          <a:ln>
            <a:solidFill>
              <a:schemeClr val="tx1">
                <a:alpha val="99000"/>
              </a:schemeClr>
            </a:solidFill>
          </a:ln>
        </p:spPr>
        <p:txBody>
          <a:bodyPr wrap="none" rtlCol="0">
            <a:spAutoFit/>
          </a:bodyPr>
          <a:lstStyle/>
          <a:p>
            <a:r>
              <a:rPr lang="en-GB" sz="1600" dirty="0"/>
              <a:t>Central Cluster</a:t>
            </a:r>
          </a:p>
          <a:p>
            <a:r>
              <a:rPr lang="en-GB" sz="1600" dirty="0"/>
              <a:t>Integrated Score</a:t>
            </a:r>
          </a:p>
        </p:txBody>
      </p:sp>
      <p:cxnSp>
        <p:nvCxnSpPr>
          <p:cNvPr id="10" name="Straight Arrow Connector 9"/>
          <p:cNvCxnSpPr>
            <a:stCxn id="8" idx="3"/>
            <a:endCxn id="7" idx="1"/>
          </p:cNvCxnSpPr>
          <p:nvPr/>
        </p:nvCxnSpPr>
        <p:spPr>
          <a:xfrm>
            <a:off x="3068806" y="4951131"/>
            <a:ext cx="476252" cy="492291"/>
          </a:xfrm>
          <a:prstGeom prst="straightConnector1">
            <a:avLst/>
          </a:prstGeom>
          <a:ln w="6350">
            <a:solidFill>
              <a:schemeClr val="tx1"/>
            </a:solidFill>
            <a:prstDash val="sysDot"/>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1891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040" y="274638"/>
            <a:ext cx="8229600" cy="569387"/>
          </a:xfrm>
          <a:noFill/>
        </p:spPr>
        <p:txBody>
          <a:bodyPr wrap="square">
            <a:spAutoFit/>
          </a:bodyPr>
          <a:lstStyle/>
          <a:p>
            <a:pPr algn="l" defTabSz="914400" eaLnBrk="1" fontAlgn="auto" hangingPunct="1">
              <a:spcBef>
                <a:spcPts val="0"/>
              </a:spcBef>
              <a:spcAft>
                <a:spcPts val="600"/>
              </a:spcAft>
            </a:pPr>
            <a:r>
              <a:rPr lang="en-ZA" sz="3100" dirty="0" smtClean="0">
                <a:solidFill>
                  <a:srgbClr val="A4B16F"/>
                </a:solidFill>
                <a:latin typeface="Gill Sans"/>
                <a:ea typeface="+mn-ea"/>
                <a:cs typeface="Gill Sans"/>
              </a:rPr>
              <a:t>Observations</a:t>
            </a:r>
            <a:endParaRPr lang="en-GB" sz="3100" dirty="0">
              <a:solidFill>
                <a:srgbClr val="A4B16F"/>
              </a:solidFill>
              <a:latin typeface="Gill Sans"/>
              <a:ea typeface="+mn-ea"/>
              <a:cs typeface="Gill Sans"/>
            </a:endParaRPr>
          </a:p>
        </p:txBody>
      </p:sp>
      <p:sp>
        <p:nvSpPr>
          <p:cNvPr id="3" name="Content Placeholder 2"/>
          <p:cNvSpPr>
            <a:spLocks noGrp="1"/>
          </p:cNvSpPr>
          <p:nvPr>
            <p:ph idx="1"/>
          </p:nvPr>
        </p:nvSpPr>
        <p:spPr>
          <a:xfrm>
            <a:off x="1422400" y="1417642"/>
            <a:ext cx="7721600" cy="4525963"/>
          </a:xfrm>
        </p:spPr>
        <p:txBody>
          <a:bodyPr/>
          <a:lstStyle/>
          <a:p>
            <a:r>
              <a:rPr lang="en-ZA" sz="2800" dirty="0" smtClean="0"/>
              <a:t>Scenarios E, indirect reuse (via Hazelmere Dam) can be considered as a long term option.</a:t>
            </a:r>
          </a:p>
          <a:p>
            <a:pPr lvl="1"/>
            <a:r>
              <a:rPr lang="en-ZA" sz="2400" dirty="0" smtClean="0"/>
              <a:t>All wastewater from </a:t>
            </a:r>
            <a:r>
              <a:rPr lang="en-ZA" sz="2400" dirty="0" err="1" smtClean="0"/>
              <a:t>uThonghati</a:t>
            </a:r>
            <a:r>
              <a:rPr lang="en-ZA" sz="2400" dirty="0" smtClean="0"/>
              <a:t> is reused (via Hazelmere Dam).</a:t>
            </a:r>
          </a:p>
          <a:p>
            <a:pPr lvl="1"/>
            <a:r>
              <a:rPr lang="en-ZA" sz="2400" dirty="0" smtClean="0"/>
              <a:t>All wastewater from </a:t>
            </a:r>
            <a:r>
              <a:rPr lang="en-ZA" sz="2400" dirty="0" err="1" smtClean="0"/>
              <a:t>uMdloti</a:t>
            </a:r>
            <a:r>
              <a:rPr lang="en-ZA" sz="2400" dirty="0" smtClean="0"/>
              <a:t> disposed through marine </a:t>
            </a:r>
            <a:r>
              <a:rPr lang="en-ZA" sz="2400" dirty="0"/>
              <a:t>outfall for the scenario. </a:t>
            </a:r>
          </a:p>
          <a:p>
            <a:pPr lvl="1"/>
            <a:r>
              <a:rPr lang="en-ZA" sz="2400" dirty="0"/>
              <a:t>Can improve scenario’s </a:t>
            </a:r>
            <a:r>
              <a:rPr lang="en-ZA" sz="2400" dirty="0" smtClean="0"/>
              <a:t>ecological score by adding wastewater  flow to </a:t>
            </a:r>
            <a:r>
              <a:rPr lang="en-ZA" sz="2400" dirty="0" err="1" smtClean="0"/>
              <a:t>uMdloti</a:t>
            </a:r>
            <a:r>
              <a:rPr lang="en-ZA" sz="2400" dirty="0" smtClean="0"/>
              <a:t> estuary.</a:t>
            </a:r>
          </a:p>
          <a:p>
            <a:r>
              <a:rPr lang="en-ZA" sz="2800" dirty="0"/>
              <a:t>Therefore formulated a new scenario “</a:t>
            </a:r>
            <a:r>
              <a:rPr lang="en-ZA" sz="2800" dirty="0" err="1"/>
              <a:t>Gi</a:t>
            </a:r>
            <a:r>
              <a:rPr lang="en-ZA" sz="2800" dirty="0" smtClean="0"/>
              <a:t>” (</a:t>
            </a:r>
            <a:r>
              <a:rPr lang="en-ZA" sz="2800" dirty="0" err="1" smtClean="0"/>
              <a:t>uMdloti</a:t>
            </a:r>
            <a:r>
              <a:rPr lang="en-ZA" sz="2800" dirty="0" smtClean="0"/>
              <a:t>).</a:t>
            </a:r>
          </a:p>
        </p:txBody>
      </p:sp>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a:solidFill>
                <a:prstClr val="black"/>
              </a:solidFill>
              <a:ea typeface="ＭＳ Ｐゴシック" pitchFamily="34" charset="-128"/>
            </a:endParaRPr>
          </a:p>
        </p:txBody>
      </p:sp>
    </p:spTree>
    <p:extLst>
      <p:ext uri="{BB962C8B-B14F-4D97-AF65-F5344CB8AC3E}">
        <p14:creationId xmlns:p14="http://schemas.microsoft.com/office/powerpoint/2010/main" val="2533348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68" y="124510"/>
            <a:ext cx="7280031" cy="1143000"/>
          </a:xfrm>
        </p:spPr>
        <p:txBody>
          <a:bodyPr/>
          <a:lstStyle/>
          <a:p>
            <a:r>
              <a:rPr lang="en-ZA" sz="4000" dirty="0" err="1"/>
              <a:t>uMdloti</a:t>
            </a:r>
            <a:r>
              <a:rPr lang="en-ZA" sz="4000" dirty="0"/>
              <a:t> and </a:t>
            </a:r>
            <a:r>
              <a:rPr lang="en-ZA" sz="4000" dirty="0" err="1" smtClean="0"/>
              <a:t>uThongathi</a:t>
            </a:r>
            <a:r>
              <a:rPr lang="en-GB" sz="4000" dirty="0" smtClean="0"/>
              <a:t>: Variables’ Scores</a:t>
            </a:r>
            <a:endParaRPr lang="en-GB" sz="2800" dirty="0"/>
          </a:p>
        </p:txBody>
      </p:sp>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a:solidFill>
                <a:prstClr val="black"/>
              </a:solidFill>
              <a:ea typeface="ＭＳ Ｐゴシック" pitchFamily="34" charset="-128"/>
            </a:endParaRPr>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 r="52003"/>
          <a:stretch/>
        </p:blipFill>
        <p:spPr bwMode="auto">
          <a:xfrm>
            <a:off x="2119272" y="1526135"/>
            <a:ext cx="6588000"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303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a:solidFill>
                <a:prstClr val="black"/>
              </a:solidFill>
              <a:ea typeface="ＭＳ Ｐゴシック" pitchFamily="34" charset="-128"/>
            </a:endParaRPr>
          </a:p>
        </p:txBody>
      </p:sp>
      <p:sp>
        <p:nvSpPr>
          <p:cNvPr id="6" name="Title 1"/>
          <p:cNvSpPr>
            <a:spLocks noGrp="1"/>
          </p:cNvSpPr>
          <p:nvPr>
            <p:ph type="title"/>
          </p:nvPr>
        </p:nvSpPr>
        <p:spPr>
          <a:xfrm>
            <a:off x="1533832" y="245140"/>
            <a:ext cx="7610168" cy="1539415"/>
          </a:xfrm>
        </p:spPr>
        <p:txBody>
          <a:bodyPr/>
          <a:lstStyle/>
          <a:p>
            <a:r>
              <a:rPr lang="en-ZA" sz="3600" dirty="0" err="1"/>
              <a:t>uMdloti</a:t>
            </a:r>
            <a:r>
              <a:rPr lang="en-ZA" sz="3600" dirty="0"/>
              <a:t> and </a:t>
            </a:r>
            <a:r>
              <a:rPr lang="en-ZA" sz="3600" dirty="0" err="1" smtClean="0"/>
              <a:t>uThongathi</a:t>
            </a:r>
            <a:r>
              <a:rPr lang="en-GB" sz="3600" dirty="0" smtClean="0"/>
              <a:t>: </a:t>
            </a:r>
            <a:br>
              <a:rPr lang="en-GB" sz="3600" dirty="0" smtClean="0"/>
            </a:br>
            <a:r>
              <a:rPr lang="en-GB" sz="3600" dirty="0" smtClean="0"/>
              <a:t>Integrated Score </a:t>
            </a:r>
            <a:br>
              <a:rPr lang="en-GB" sz="3600" dirty="0" smtClean="0"/>
            </a:br>
            <a:r>
              <a:rPr lang="en-GB" sz="1800" dirty="0" smtClean="0"/>
              <a:t>(with Scenario </a:t>
            </a:r>
            <a:r>
              <a:rPr lang="en-GB" sz="1800" dirty="0" err="1" smtClean="0"/>
              <a:t>Gi</a:t>
            </a:r>
            <a:r>
              <a:rPr lang="en-GB" sz="1800" dirty="0" smtClean="0"/>
              <a:t>)</a:t>
            </a:r>
            <a:endParaRPr lang="en-GB" sz="1200" dirty="0"/>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48762" t="37824" r="23172" b="8812"/>
          <a:stretch/>
        </p:blipFill>
        <p:spPr bwMode="auto">
          <a:xfrm>
            <a:off x="2887300" y="2115000"/>
            <a:ext cx="3852000" cy="262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22500" y="5346700"/>
            <a:ext cx="5629362" cy="369332"/>
          </a:xfrm>
          <a:prstGeom prst="rect">
            <a:avLst/>
          </a:prstGeom>
          <a:solidFill>
            <a:schemeClr val="bg1">
              <a:lumMod val="95000"/>
            </a:schemeClr>
          </a:solidFill>
        </p:spPr>
        <p:txBody>
          <a:bodyPr wrap="none" rtlCol="0">
            <a:spAutoFit/>
          </a:bodyPr>
          <a:lstStyle/>
          <a:p>
            <a:r>
              <a:rPr lang="en-GB" dirty="0" smtClean="0"/>
              <a:t>Scenario </a:t>
            </a:r>
            <a:r>
              <a:rPr lang="en-GB" dirty="0" err="1" smtClean="0"/>
              <a:t>Gi</a:t>
            </a:r>
            <a:r>
              <a:rPr lang="en-GB" dirty="0" smtClean="0"/>
              <a:t> give best ranking, improvement to Scenario E. </a:t>
            </a:r>
            <a:endParaRPr lang="en-GB" dirty="0"/>
          </a:p>
        </p:txBody>
      </p:sp>
    </p:spTree>
    <p:extLst>
      <p:ext uri="{BB962C8B-B14F-4D97-AF65-F5344CB8AC3E}">
        <p14:creationId xmlns:p14="http://schemas.microsoft.com/office/powerpoint/2010/main" val="3542436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040" y="274638"/>
            <a:ext cx="8229600" cy="584775"/>
          </a:xfrm>
          <a:noFill/>
        </p:spPr>
        <p:txBody>
          <a:bodyPr wrap="square">
            <a:spAutoFit/>
          </a:bodyPr>
          <a:lstStyle/>
          <a:p>
            <a:pPr algn="l" defTabSz="914400" eaLnBrk="1" fontAlgn="auto" hangingPunct="1">
              <a:spcBef>
                <a:spcPts val="0"/>
              </a:spcBef>
              <a:spcAft>
                <a:spcPts val="600"/>
              </a:spcAft>
            </a:pPr>
            <a:r>
              <a:rPr lang="en-ZA" sz="3100" dirty="0" smtClean="0">
                <a:solidFill>
                  <a:srgbClr val="A4B16F"/>
                </a:solidFill>
                <a:latin typeface="Gill Sans"/>
                <a:ea typeface="+mn-ea"/>
                <a:cs typeface="Gill Sans"/>
              </a:rPr>
              <a:t>Observations </a:t>
            </a:r>
            <a:r>
              <a:rPr lang="en-ZA" sz="2000" dirty="0">
                <a:solidFill>
                  <a:srgbClr val="A4B16F"/>
                </a:solidFill>
                <a:latin typeface="Gill Sans"/>
                <a:ea typeface="+mn-ea"/>
                <a:cs typeface="Gill Sans"/>
              </a:rPr>
              <a:t>(</a:t>
            </a:r>
            <a:r>
              <a:rPr lang="en-ZA" sz="2000" dirty="0" err="1">
                <a:solidFill>
                  <a:srgbClr val="A4B16F"/>
                </a:solidFill>
                <a:latin typeface="Gill Sans"/>
                <a:ea typeface="+mn-ea"/>
                <a:cs typeface="Gill Sans"/>
              </a:rPr>
              <a:t>uMdloti</a:t>
            </a:r>
            <a:r>
              <a:rPr lang="en-ZA" sz="2000" dirty="0">
                <a:solidFill>
                  <a:srgbClr val="A4B16F"/>
                </a:solidFill>
                <a:latin typeface="Gill Sans"/>
                <a:ea typeface="+mn-ea"/>
                <a:cs typeface="Gill Sans"/>
              </a:rPr>
              <a:t> </a:t>
            </a:r>
            <a:r>
              <a:rPr lang="en-ZA" sz="2000" dirty="0" smtClean="0">
                <a:solidFill>
                  <a:srgbClr val="A4B16F"/>
                </a:solidFill>
                <a:latin typeface="Gill Sans"/>
                <a:ea typeface="+mn-ea"/>
                <a:cs typeface="Gill Sans"/>
              </a:rPr>
              <a:t>&amp; </a:t>
            </a:r>
            <a:r>
              <a:rPr lang="en-ZA" sz="2000" dirty="0" err="1">
                <a:solidFill>
                  <a:srgbClr val="A4B16F"/>
                </a:solidFill>
                <a:latin typeface="Gill Sans"/>
                <a:ea typeface="+mn-ea"/>
                <a:cs typeface="Gill Sans"/>
              </a:rPr>
              <a:t>uThonghati</a:t>
            </a:r>
            <a:r>
              <a:rPr lang="en-ZA" sz="2000" dirty="0">
                <a:solidFill>
                  <a:srgbClr val="A4B16F"/>
                </a:solidFill>
                <a:latin typeface="Gill Sans"/>
                <a:ea typeface="+mn-ea"/>
                <a:cs typeface="Gill Sans"/>
              </a:rPr>
              <a:t>)</a:t>
            </a:r>
            <a:endParaRPr lang="en-GB" sz="2000" dirty="0">
              <a:solidFill>
                <a:srgbClr val="A4B16F"/>
              </a:solidFill>
              <a:latin typeface="Gill Sans"/>
              <a:ea typeface="+mn-ea"/>
              <a:cs typeface="Gill Sans"/>
            </a:endParaRPr>
          </a:p>
        </p:txBody>
      </p:sp>
      <p:sp>
        <p:nvSpPr>
          <p:cNvPr id="3" name="Content Placeholder 2"/>
          <p:cNvSpPr>
            <a:spLocks noGrp="1"/>
          </p:cNvSpPr>
          <p:nvPr>
            <p:ph idx="1"/>
          </p:nvPr>
        </p:nvSpPr>
        <p:spPr>
          <a:xfrm>
            <a:off x="1422400" y="1062794"/>
            <a:ext cx="7721600" cy="4525963"/>
          </a:xfrm>
        </p:spPr>
        <p:txBody>
          <a:bodyPr/>
          <a:lstStyle/>
          <a:p>
            <a:pPr>
              <a:spcAft>
                <a:spcPts val="0"/>
              </a:spcAft>
            </a:pPr>
            <a:r>
              <a:rPr lang="en-ZA" sz="2400" dirty="0" smtClean="0"/>
              <a:t>Scenario </a:t>
            </a:r>
            <a:r>
              <a:rPr lang="en-ZA" sz="2400" dirty="0" err="1" smtClean="0"/>
              <a:t>Gi</a:t>
            </a:r>
            <a:r>
              <a:rPr lang="en-ZA" sz="2400" dirty="0" smtClean="0"/>
              <a:t>:</a:t>
            </a:r>
          </a:p>
          <a:p>
            <a:pPr lvl="1">
              <a:spcAft>
                <a:spcPts val="0"/>
              </a:spcAft>
            </a:pPr>
            <a:r>
              <a:rPr lang="en-ZA" sz="2000" dirty="0" smtClean="0"/>
              <a:t>All wastewater from </a:t>
            </a:r>
            <a:r>
              <a:rPr lang="en-ZA" sz="2000" dirty="0" err="1" smtClean="0"/>
              <a:t>uThonghati</a:t>
            </a:r>
            <a:r>
              <a:rPr lang="en-ZA" sz="2000" dirty="0" smtClean="0"/>
              <a:t> is reused (via Hazelmere Dam).</a:t>
            </a:r>
          </a:p>
          <a:p>
            <a:pPr lvl="1">
              <a:spcAft>
                <a:spcPts val="0"/>
              </a:spcAft>
            </a:pPr>
            <a:r>
              <a:rPr lang="en-ZA" sz="2000" dirty="0" smtClean="0"/>
              <a:t>Increase wastewater discharged into </a:t>
            </a:r>
            <a:r>
              <a:rPr lang="en-ZA" sz="2000" dirty="0" err="1" smtClean="0"/>
              <a:t>uMdloti</a:t>
            </a:r>
            <a:r>
              <a:rPr lang="en-ZA" sz="2000" dirty="0" smtClean="0"/>
              <a:t> estuary</a:t>
            </a:r>
            <a:r>
              <a:rPr lang="en-ZA" sz="2400" dirty="0" smtClean="0"/>
              <a:t>. </a:t>
            </a:r>
          </a:p>
          <a:p>
            <a:pPr>
              <a:spcAft>
                <a:spcPts val="600"/>
              </a:spcAft>
            </a:pPr>
            <a:r>
              <a:rPr lang="en-ZA" sz="2400" dirty="0"/>
              <a:t>Indirect </a:t>
            </a:r>
            <a:r>
              <a:rPr lang="en-ZA" sz="2400" dirty="0" smtClean="0"/>
              <a:t>re-use </a:t>
            </a:r>
            <a:r>
              <a:rPr lang="en-ZA" sz="2400" dirty="0"/>
              <a:t>option could take </a:t>
            </a:r>
            <a:r>
              <a:rPr lang="en-ZA" sz="2400" dirty="0" smtClean="0"/>
              <a:t>many </a:t>
            </a:r>
            <a:r>
              <a:rPr lang="en-ZA" sz="2400" dirty="0"/>
              <a:t>years to implement.</a:t>
            </a:r>
          </a:p>
          <a:p>
            <a:pPr>
              <a:spcAft>
                <a:spcPts val="600"/>
              </a:spcAft>
            </a:pPr>
            <a:r>
              <a:rPr lang="en-ZA" sz="2400" dirty="0"/>
              <a:t>Interim option to accommodate development pressure: Allow further discharge into </a:t>
            </a:r>
            <a:r>
              <a:rPr lang="en-ZA" sz="2400" dirty="0" err="1"/>
              <a:t>uThonghati</a:t>
            </a:r>
            <a:r>
              <a:rPr lang="en-ZA" sz="2400" dirty="0"/>
              <a:t> (Ecological health will reduce to an EC = E over medium term</a:t>
            </a:r>
            <a:r>
              <a:rPr lang="en-ZA" sz="2400" dirty="0" smtClean="0"/>
              <a:t>.)</a:t>
            </a:r>
            <a:endParaRPr lang="en-ZA" sz="2400" dirty="0"/>
          </a:p>
          <a:p>
            <a:pPr>
              <a:spcAft>
                <a:spcPts val="600"/>
              </a:spcAft>
            </a:pPr>
            <a:r>
              <a:rPr lang="en-ZA" sz="2400" dirty="0" smtClean="0"/>
              <a:t>Design </a:t>
            </a:r>
            <a:r>
              <a:rPr lang="en-ZA" sz="2400" dirty="0" err="1" smtClean="0"/>
              <a:t>WWTW</a:t>
            </a:r>
            <a:r>
              <a:rPr lang="en-ZA" sz="2400" dirty="0" smtClean="0"/>
              <a:t> for expansion for indirect reuse. (Target Ecological Category over long term EC=C\D)    </a:t>
            </a:r>
          </a:p>
          <a:p>
            <a:pPr>
              <a:spcAft>
                <a:spcPts val="600"/>
              </a:spcAft>
            </a:pPr>
            <a:r>
              <a:rPr lang="en-ZA" sz="2400" dirty="0" smtClean="0"/>
              <a:t>Further discussion</a:t>
            </a:r>
            <a:r>
              <a:rPr lang="en-ZA" sz="2400" dirty="0"/>
              <a:t>,</a:t>
            </a:r>
            <a:r>
              <a:rPr lang="en-ZA" sz="2400" dirty="0" smtClean="0"/>
              <a:t> </a:t>
            </a:r>
            <a:r>
              <a:rPr lang="en-ZA" sz="2400" dirty="0"/>
              <a:t>a</a:t>
            </a:r>
            <a:r>
              <a:rPr lang="en-ZA" sz="2400" dirty="0" smtClean="0"/>
              <a:t>genda Item 6.7.</a:t>
            </a:r>
            <a:endParaRPr lang="en-ZA" sz="2400" dirty="0"/>
          </a:p>
        </p:txBody>
      </p:sp>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a:solidFill>
                <a:prstClr val="black"/>
              </a:solidFill>
              <a:ea typeface="ＭＳ Ｐゴシック" pitchFamily="34" charset="-128"/>
            </a:endParaRPr>
          </a:p>
        </p:txBody>
      </p:sp>
    </p:spTree>
    <p:extLst>
      <p:ext uri="{BB962C8B-B14F-4D97-AF65-F5344CB8AC3E}">
        <p14:creationId xmlns:p14="http://schemas.microsoft.com/office/powerpoint/2010/main" val="3658294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1630363" y="266883"/>
            <a:ext cx="7458075" cy="584775"/>
          </a:xfrm>
          <a:prstGeom prst="rect">
            <a:avLst/>
          </a:prstGeom>
          <a:noFill/>
        </p:spPr>
        <p:txBody>
          <a:bodyPr wrap="square">
            <a:spAutoFit/>
          </a:bodyPr>
          <a:lstStyle>
            <a:defPPr>
              <a:defRPr lang="en-US"/>
            </a:defPPr>
            <a:lvl1pPr fontAlgn="auto">
              <a:spcBef>
                <a:spcPts val="0"/>
              </a:spcBef>
              <a:spcAft>
                <a:spcPts val="0"/>
              </a:spcAft>
              <a:defRPr sz="2000">
                <a:solidFill>
                  <a:srgbClr val="A4B16F"/>
                </a:solidFill>
                <a:latin typeface="Gill Sans"/>
                <a:cs typeface="Gill Sans"/>
              </a:defRPr>
            </a:lvl1pPr>
          </a:lstStyle>
          <a:p>
            <a:r>
              <a:rPr lang="en-US" sz="3200" dirty="0"/>
              <a:t>Layout of Presentation</a:t>
            </a:r>
          </a:p>
        </p:txBody>
      </p:sp>
      <p:sp>
        <p:nvSpPr>
          <p:cNvPr id="14339" name="TextBox 7"/>
          <p:cNvSpPr txBox="1">
            <a:spLocks noChangeArrowheads="1"/>
          </p:cNvSpPr>
          <p:nvPr/>
        </p:nvSpPr>
        <p:spPr bwMode="auto">
          <a:xfrm>
            <a:off x="1531938" y="1474788"/>
            <a:ext cx="75565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indent="-285750" eaLnBrk="1" hangingPunct="1">
              <a:spcAft>
                <a:spcPts val="600"/>
              </a:spcAft>
              <a:buFont typeface="Arial" panose="020B0604020202020204" pitchFamily="34" charset="0"/>
              <a:buChar char="•"/>
            </a:pPr>
            <a:r>
              <a:rPr lang="en-ZA" altLang="en-US" dirty="0" smtClean="0"/>
              <a:t>Estuary Scenarios:</a:t>
            </a:r>
          </a:p>
          <a:p>
            <a:pPr marL="801688" lvl="1" indent="-266700" eaLnBrk="1" hangingPunct="1">
              <a:spcAft>
                <a:spcPts val="600"/>
              </a:spcAft>
              <a:buFont typeface="Courier New" panose="02070309020205020404" pitchFamily="49" charset="0"/>
              <a:buChar char="o"/>
            </a:pPr>
            <a:r>
              <a:rPr lang="en-ZA" altLang="en-US" sz="2000" dirty="0" smtClean="0"/>
              <a:t>Multi Criteria Analysis and scenario evaluation (recap)</a:t>
            </a:r>
          </a:p>
          <a:p>
            <a:pPr marL="801688" lvl="1" indent="-266700" eaLnBrk="1" hangingPunct="1">
              <a:spcAft>
                <a:spcPts val="600"/>
              </a:spcAft>
              <a:buFont typeface="Courier New" panose="02070309020205020404" pitchFamily="49" charset="0"/>
              <a:buChar char="o"/>
            </a:pPr>
            <a:r>
              <a:rPr lang="en-ZA" altLang="en-US" sz="2000" dirty="0" smtClean="0"/>
              <a:t>Integrated </a:t>
            </a:r>
            <a:r>
              <a:rPr lang="en-ZA" altLang="en-US" sz="2000" dirty="0"/>
              <a:t>assessment and overall ranking of </a:t>
            </a:r>
            <a:r>
              <a:rPr lang="en-ZA" altLang="en-US" sz="2000" dirty="0" smtClean="0"/>
              <a:t>scenarios.</a:t>
            </a:r>
          </a:p>
          <a:p>
            <a:pPr marL="801688" lvl="1" indent="-266700" eaLnBrk="1" hangingPunct="1">
              <a:spcAft>
                <a:spcPts val="600"/>
              </a:spcAft>
              <a:buFont typeface="Courier New" panose="02070309020205020404" pitchFamily="49" charset="0"/>
              <a:buChar char="o"/>
            </a:pPr>
            <a:r>
              <a:rPr lang="en-ZA" altLang="en-US" sz="2000" dirty="0" smtClean="0"/>
              <a:t>Observations.</a:t>
            </a:r>
          </a:p>
          <a:p>
            <a:pPr marL="801688" lvl="1" indent="-266700" eaLnBrk="1" hangingPunct="1">
              <a:spcAft>
                <a:spcPts val="600"/>
              </a:spcAft>
              <a:buFont typeface="Courier New" panose="02070309020205020404" pitchFamily="49" charset="0"/>
              <a:buChar char="o"/>
            </a:pPr>
            <a:r>
              <a:rPr lang="en-ZA" altLang="en-US" sz="2000" dirty="0" smtClean="0"/>
              <a:t>Covering the three estuary </a:t>
            </a:r>
            <a:r>
              <a:rPr lang="en-ZA" altLang="en-US" sz="2000" dirty="0" err="1" smtClean="0"/>
              <a:t>IUAs</a:t>
            </a:r>
            <a:r>
              <a:rPr lang="en-ZA" altLang="en-US" sz="2000" dirty="0" smtClean="0"/>
              <a:t>:</a:t>
            </a:r>
          </a:p>
          <a:p>
            <a:pPr marL="1428750" lvl="2" eaLnBrk="1" hangingPunct="1">
              <a:spcAft>
                <a:spcPts val="600"/>
              </a:spcAft>
              <a:buFont typeface="Arial" panose="020B0604020202020204" pitchFamily="34" charset="0"/>
              <a:buChar char="•"/>
            </a:pPr>
            <a:r>
              <a:rPr lang="en-ZA" altLang="en-US" sz="2000" dirty="0" smtClean="0"/>
              <a:t>Northern Cluster (</a:t>
            </a:r>
            <a:r>
              <a:rPr lang="en-ZA" altLang="en-US" sz="2000" dirty="0" err="1" smtClean="0"/>
              <a:t>iLlembe</a:t>
            </a:r>
            <a:r>
              <a:rPr lang="en-ZA" altLang="en-US" sz="2000" dirty="0" smtClean="0"/>
              <a:t> </a:t>
            </a:r>
            <a:r>
              <a:rPr lang="en-ZA" altLang="en-US" sz="2000" dirty="0" err="1" smtClean="0"/>
              <a:t>DM</a:t>
            </a:r>
            <a:r>
              <a:rPr lang="en-ZA" altLang="en-US" sz="2000" dirty="0" smtClean="0"/>
              <a:t>)</a:t>
            </a:r>
          </a:p>
          <a:p>
            <a:pPr marL="1428750" lvl="2" eaLnBrk="1" hangingPunct="1">
              <a:spcAft>
                <a:spcPts val="600"/>
              </a:spcAft>
              <a:buFont typeface="Arial" panose="020B0604020202020204" pitchFamily="34" charset="0"/>
              <a:buChar char="•"/>
            </a:pPr>
            <a:r>
              <a:rPr lang="en-ZA" altLang="en-US" sz="2000" dirty="0" smtClean="0"/>
              <a:t>Central Cluster (eThekwini MM)</a:t>
            </a:r>
          </a:p>
          <a:p>
            <a:pPr marL="1428750" lvl="2" eaLnBrk="1" hangingPunct="1">
              <a:spcAft>
                <a:spcPts val="600"/>
              </a:spcAft>
              <a:buFont typeface="Arial" panose="020B0604020202020204" pitchFamily="34" charset="0"/>
              <a:buChar char="•"/>
            </a:pPr>
            <a:r>
              <a:rPr lang="en-ZA" altLang="en-US" sz="2000" dirty="0" smtClean="0"/>
              <a:t>Southern Cluster (</a:t>
            </a:r>
            <a:r>
              <a:rPr lang="en-ZA" altLang="en-US" sz="2000" dirty="0" err="1" smtClean="0"/>
              <a:t>Ugu</a:t>
            </a:r>
            <a:r>
              <a:rPr lang="en-ZA" altLang="en-US" sz="2000" dirty="0" smtClean="0"/>
              <a:t> </a:t>
            </a:r>
            <a:r>
              <a:rPr lang="en-ZA" altLang="en-US" sz="2000" dirty="0" err="1" smtClean="0"/>
              <a:t>DM</a:t>
            </a:r>
            <a:r>
              <a:rPr lang="en-ZA" altLang="en-US" sz="2000" dirty="0" smtClean="0"/>
              <a:t>)</a:t>
            </a:r>
          </a:p>
          <a:p>
            <a:pPr marL="285750" indent="-285750" eaLnBrk="1" hangingPunct="1">
              <a:spcAft>
                <a:spcPts val="600"/>
              </a:spcAft>
              <a:buFont typeface="Arial" panose="020B0604020202020204" pitchFamily="34" charset="0"/>
              <a:buChar char="•"/>
            </a:pPr>
            <a:r>
              <a:rPr lang="en-ZA" altLang="en-US" dirty="0" err="1" smtClean="0"/>
              <a:t>uMngeni</a:t>
            </a:r>
            <a:r>
              <a:rPr lang="en-ZA" altLang="en-US" dirty="0"/>
              <a:t> </a:t>
            </a:r>
            <a:r>
              <a:rPr lang="en-ZA" altLang="en-US" dirty="0" smtClean="0"/>
              <a:t>and </a:t>
            </a:r>
            <a:r>
              <a:rPr lang="en-ZA" altLang="en-US" dirty="0" err="1" smtClean="0"/>
              <a:t>Lovu</a:t>
            </a:r>
            <a:r>
              <a:rPr lang="en-ZA" altLang="en-US" dirty="0" smtClean="0"/>
              <a:t> Scenarios</a:t>
            </a:r>
            <a:endParaRPr lang="en-ZA" altLang="en-US" dirty="0"/>
          </a:p>
          <a:p>
            <a:pPr marL="285750" eaLnBrk="1" hangingPunct="1">
              <a:spcAft>
                <a:spcPts val="600"/>
              </a:spcAft>
              <a:buFont typeface="Arial" panose="020B0604020202020204" pitchFamily="34" charset="0"/>
              <a:buChar char="•"/>
            </a:pPr>
            <a:endParaRPr lang="en-ZA" altLang="en-US" dirty="0"/>
          </a:p>
        </p:txBody>
      </p:sp>
    </p:spTree>
    <p:extLst>
      <p:ext uri="{BB962C8B-B14F-4D97-AF65-F5344CB8AC3E}">
        <p14:creationId xmlns:p14="http://schemas.microsoft.com/office/powerpoint/2010/main" val="218366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040" y="274638"/>
            <a:ext cx="8229600" cy="584775"/>
          </a:xfrm>
          <a:noFill/>
        </p:spPr>
        <p:txBody>
          <a:bodyPr wrap="square">
            <a:spAutoFit/>
          </a:bodyPr>
          <a:lstStyle/>
          <a:p>
            <a:pPr algn="l" defTabSz="914400" eaLnBrk="1" fontAlgn="auto" hangingPunct="1">
              <a:spcBef>
                <a:spcPts val="0"/>
              </a:spcBef>
              <a:spcAft>
                <a:spcPts val="600"/>
              </a:spcAft>
            </a:pPr>
            <a:r>
              <a:rPr lang="en-ZA" sz="3100" dirty="0" smtClean="0">
                <a:solidFill>
                  <a:srgbClr val="A4B16F"/>
                </a:solidFill>
                <a:latin typeface="Gill Sans"/>
                <a:ea typeface="+mn-ea"/>
                <a:cs typeface="Gill Sans"/>
              </a:rPr>
              <a:t>Summary for Central Cluster</a:t>
            </a:r>
            <a:endParaRPr lang="en-GB" sz="2000" dirty="0">
              <a:solidFill>
                <a:srgbClr val="A4B16F"/>
              </a:solidFill>
              <a:latin typeface="Gill Sans"/>
              <a:ea typeface="+mn-ea"/>
              <a:cs typeface="Gill Sans"/>
            </a:endParaRPr>
          </a:p>
        </p:txBody>
      </p:sp>
      <p:sp>
        <p:nvSpPr>
          <p:cNvPr id="3" name="Content Placeholder 2"/>
          <p:cNvSpPr>
            <a:spLocks noGrp="1"/>
          </p:cNvSpPr>
          <p:nvPr>
            <p:ph idx="1"/>
          </p:nvPr>
        </p:nvSpPr>
        <p:spPr>
          <a:xfrm>
            <a:off x="1422400" y="1062794"/>
            <a:ext cx="7721600" cy="4525963"/>
          </a:xfrm>
        </p:spPr>
        <p:txBody>
          <a:bodyPr/>
          <a:lstStyle/>
          <a:p>
            <a:pPr>
              <a:spcAft>
                <a:spcPts val="0"/>
              </a:spcAft>
            </a:pPr>
            <a:r>
              <a:rPr lang="en-ZA" dirty="0"/>
              <a:t>Scenarios D, Di, C and Ci to provide basis for </a:t>
            </a:r>
            <a:r>
              <a:rPr lang="en-ZA" dirty="0" smtClean="0"/>
              <a:t>further discussion for the Central </a:t>
            </a:r>
            <a:r>
              <a:rPr lang="en-ZA" dirty="0"/>
              <a:t>Cluster in </a:t>
            </a:r>
            <a:r>
              <a:rPr lang="en-ZA" dirty="0" smtClean="0"/>
              <a:t>general, </a:t>
            </a:r>
            <a:r>
              <a:rPr lang="en-ZA" dirty="0"/>
              <a:t>Scenario </a:t>
            </a:r>
            <a:r>
              <a:rPr lang="en-ZA" dirty="0" err="1" smtClean="0"/>
              <a:t>Gi</a:t>
            </a:r>
            <a:r>
              <a:rPr lang="en-ZA" dirty="0" smtClean="0"/>
              <a:t> to serve as guide </a:t>
            </a:r>
            <a:r>
              <a:rPr lang="en-ZA" dirty="0"/>
              <a:t>for </a:t>
            </a:r>
            <a:r>
              <a:rPr lang="en-ZA" dirty="0" err="1"/>
              <a:t>uMdloti</a:t>
            </a:r>
            <a:r>
              <a:rPr lang="en-ZA" dirty="0"/>
              <a:t> &amp; </a:t>
            </a:r>
            <a:r>
              <a:rPr lang="en-ZA" dirty="0" err="1" smtClean="0"/>
              <a:t>uThonghati</a:t>
            </a:r>
            <a:r>
              <a:rPr lang="en-ZA" dirty="0" smtClean="0"/>
              <a:t>.</a:t>
            </a:r>
          </a:p>
          <a:p>
            <a:pPr>
              <a:spcAft>
                <a:spcPts val="0"/>
              </a:spcAft>
            </a:pPr>
            <a:r>
              <a:rPr lang="en-ZA" dirty="0" smtClean="0"/>
              <a:t>Further discussion part of </a:t>
            </a:r>
            <a:r>
              <a:rPr lang="en-ZA" dirty="0"/>
              <a:t>agenda Item 6.7.</a:t>
            </a:r>
          </a:p>
        </p:txBody>
      </p:sp>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a:solidFill>
                <a:prstClr val="black"/>
              </a:solidFill>
              <a:ea typeface="ＭＳ Ｐゴシック" pitchFamily="34" charset="-128"/>
            </a:endParaRPr>
          </a:p>
        </p:txBody>
      </p:sp>
    </p:spTree>
    <p:extLst>
      <p:ext uri="{BB962C8B-B14F-4D97-AF65-F5344CB8AC3E}">
        <p14:creationId xmlns:p14="http://schemas.microsoft.com/office/powerpoint/2010/main" val="3109646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68" y="274638"/>
            <a:ext cx="7614402" cy="1143000"/>
          </a:xfrm>
        </p:spPr>
        <p:txBody>
          <a:bodyPr/>
          <a:lstStyle/>
          <a:p>
            <a:r>
              <a:rPr lang="en-GB" sz="4000" dirty="0" smtClean="0"/>
              <a:t>Northern Cluster: Variables’ Scores</a:t>
            </a:r>
            <a:endParaRPr lang="en-GB" sz="2800"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a:solidFill>
                <a:prstClr val="black"/>
              </a:solidFill>
              <a:ea typeface="ＭＳ Ｐゴシック" pitchFamily="34" charset="-128"/>
            </a:endParaRPr>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8626" r="51737" b="-8626"/>
          <a:stretch/>
        </p:blipFill>
        <p:spPr bwMode="auto">
          <a:xfrm>
            <a:off x="1754021" y="1476000"/>
            <a:ext cx="66240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627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a:solidFill>
                <a:prstClr val="black"/>
              </a:solidFill>
              <a:ea typeface="ＭＳ Ｐゴシック" pitchFamily="34" charset="-128"/>
            </a:endParaRPr>
          </a:p>
        </p:txBody>
      </p:sp>
      <p:sp>
        <p:nvSpPr>
          <p:cNvPr id="6" name="Title 1"/>
          <p:cNvSpPr>
            <a:spLocks noGrp="1"/>
          </p:cNvSpPr>
          <p:nvPr>
            <p:ph type="title"/>
          </p:nvPr>
        </p:nvSpPr>
        <p:spPr>
          <a:xfrm>
            <a:off x="1491174" y="274638"/>
            <a:ext cx="7195625" cy="1143000"/>
          </a:xfrm>
        </p:spPr>
        <p:txBody>
          <a:bodyPr/>
          <a:lstStyle/>
          <a:p>
            <a:r>
              <a:rPr lang="en-GB" sz="3600" dirty="0"/>
              <a:t>Northern </a:t>
            </a:r>
            <a:r>
              <a:rPr lang="en-GB" sz="3600" dirty="0" smtClean="0"/>
              <a:t>Cluster: </a:t>
            </a:r>
            <a:r>
              <a:rPr lang="en-GB" sz="3600" dirty="0"/>
              <a:t>Integrated </a:t>
            </a:r>
            <a:r>
              <a:rPr lang="en-GB" sz="3600" dirty="0" smtClean="0"/>
              <a:t>Score</a:t>
            </a:r>
            <a:endParaRPr lang="en-GB" sz="2000" dirty="0"/>
          </a:p>
        </p:txBody>
      </p:sp>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47982" t="14464" r="2181" b="-7658"/>
          <a:stretch/>
        </p:blipFill>
        <p:spPr bwMode="auto">
          <a:xfrm>
            <a:off x="1939569" y="930000"/>
            <a:ext cx="6840000" cy="5184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783183049"/>
              </p:ext>
            </p:extLst>
          </p:nvPr>
        </p:nvGraphicFramePr>
        <p:xfrm>
          <a:off x="5753100" y="1768474"/>
          <a:ext cx="1695450" cy="3514728"/>
        </p:xfrm>
        <a:graphic>
          <a:graphicData uri="http://schemas.openxmlformats.org/drawingml/2006/table">
            <a:tbl>
              <a:tblPr>
                <a:tableStyleId>{5C22544A-7EE6-4342-B048-85BDC9FD1C3A}</a:tableStyleId>
              </a:tblPr>
              <a:tblGrid>
                <a:gridCol w="847725"/>
                <a:gridCol w="847725"/>
              </a:tblGrid>
              <a:tr h="698184">
                <a:tc>
                  <a:txBody>
                    <a:bodyPr/>
                    <a:lstStyle/>
                    <a:p>
                      <a:pPr algn="ctr" fontAlgn="b"/>
                      <a:r>
                        <a:rPr lang="en-GB" sz="1100" b="1" i="0" u="none" strike="noStrike" dirty="0" smtClean="0">
                          <a:solidFill>
                            <a:srgbClr val="000000"/>
                          </a:solidFill>
                          <a:effectLst/>
                          <a:latin typeface="Calibri"/>
                        </a:rPr>
                        <a:t>Scenario</a:t>
                      </a:r>
                      <a:endParaRPr lang="en-GB" sz="1100" b="1" i="0" u="none" strike="noStrike" dirty="0">
                        <a:solidFill>
                          <a:srgbClr val="000000"/>
                        </a:solidFill>
                        <a:effectLst/>
                        <a:latin typeface="Calibri"/>
                      </a:endParaRPr>
                    </a:p>
                  </a:txBody>
                  <a:tcPr marL="0" marR="0" marT="0" marB="0" anchor="ctr"/>
                </a:tc>
                <a:tc>
                  <a:txBody>
                    <a:bodyPr/>
                    <a:lstStyle/>
                    <a:p>
                      <a:pPr algn="ctr" fontAlgn="b"/>
                      <a:r>
                        <a:rPr lang="en-GB" sz="1100" b="1" i="0" u="none" strike="noStrike" dirty="0" smtClean="0">
                          <a:solidFill>
                            <a:srgbClr val="000000"/>
                          </a:solidFill>
                          <a:effectLst/>
                          <a:latin typeface="Calibri"/>
                        </a:rPr>
                        <a:t>Flow into Estuaries</a:t>
                      </a:r>
                      <a:r>
                        <a:rPr lang="en-GB" sz="1100" b="1" i="0" u="none" strike="noStrike" baseline="0" dirty="0" smtClean="0">
                          <a:solidFill>
                            <a:srgbClr val="000000"/>
                          </a:solidFill>
                          <a:effectLst/>
                          <a:latin typeface="Calibri"/>
                        </a:rPr>
                        <a:t> (Ml/Day)</a:t>
                      </a:r>
                      <a:endParaRPr lang="en-GB" sz="1100" b="1" i="0" u="none" strike="noStrike" dirty="0">
                        <a:solidFill>
                          <a:srgbClr val="000000"/>
                        </a:solidFill>
                        <a:effectLst/>
                        <a:latin typeface="Calibri"/>
                      </a:endParaRPr>
                    </a:p>
                  </a:txBody>
                  <a:tcPr marL="0" marR="0" marT="0" marB="0" anchor="ctr"/>
                </a:tc>
              </a:tr>
              <a:tr h="469424">
                <a:tc>
                  <a:txBody>
                    <a:bodyPr/>
                    <a:lstStyle/>
                    <a:p>
                      <a:pPr algn="ctr" fontAlgn="b"/>
                      <a:r>
                        <a:rPr lang="en-GB" sz="1100" u="none" strike="noStrike" dirty="0">
                          <a:effectLst/>
                        </a:rPr>
                        <a:t>D</a:t>
                      </a:r>
                      <a:endParaRPr lang="en-GB" sz="1100" b="0" i="0" u="none" strike="noStrike" dirty="0">
                        <a:solidFill>
                          <a:srgbClr val="000000"/>
                        </a:solidFill>
                        <a:effectLst/>
                        <a:latin typeface="Calibri"/>
                      </a:endParaRPr>
                    </a:p>
                  </a:txBody>
                  <a:tcPr marL="0" marR="0" marT="0" marB="0" anchor="ctr"/>
                </a:tc>
                <a:tc>
                  <a:txBody>
                    <a:bodyPr/>
                    <a:lstStyle/>
                    <a:p>
                      <a:pPr algn="ctr" fontAlgn="b"/>
                      <a:r>
                        <a:rPr lang="en-GB" sz="1100" u="none" strike="noStrike" dirty="0">
                          <a:effectLst/>
                        </a:rPr>
                        <a:t>20.9</a:t>
                      </a:r>
                      <a:endParaRPr lang="en-GB" sz="1100" b="0" i="0" u="none" strike="noStrike" dirty="0">
                        <a:solidFill>
                          <a:srgbClr val="000000"/>
                        </a:solidFill>
                        <a:effectLst/>
                        <a:latin typeface="Calibri"/>
                      </a:endParaRPr>
                    </a:p>
                  </a:txBody>
                  <a:tcPr marL="0" marR="0" marT="0" marB="0" anchor="ctr"/>
                </a:tc>
              </a:tr>
              <a:tr h="469424">
                <a:tc>
                  <a:txBody>
                    <a:bodyPr/>
                    <a:lstStyle/>
                    <a:p>
                      <a:pPr algn="ctr" fontAlgn="b"/>
                      <a:r>
                        <a:rPr lang="en-GB" sz="1100" u="none" strike="noStrike" dirty="0">
                          <a:effectLst/>
                        </a:rPr>
                        <a:t>Ai</a:t>
                      </a:r>
                      <a:endParaRPr lang="en-GB" sz="1100" b="0" i="0" u="none" strike="noStrike" dirty="0">
                        <a:solidFill>
                          <a:srgbClr val="000000"/>
                        </a:solidFill>
                        <a:effectLst/>
                        <a:latin typeface="Calibri"/>
                      </a:endParaRPr>
                    </a:p>
                  </a:txBody>
                  <a:tcPr marL="0" marR="0" marT="0" marB="0" anchor="ctr"/>
                </a:tc>
                <a:tc>
                  <a:txBody>
                    <a:bodyPr/>
                    <a:lstStyle/>
                    <a:p>
                      <a:pPr algn="ctr" fontAlgn="b"/>
                      <a:r>
                        <a:rPr lang="en-GB" sz="1100" u="none" strike="noStrike" dirty="0">
                          <a:effectLst/>
                        </a:rPr>
                        <a:t>6.1</a:t>
                      </a:r>
                      <a:endParaRPr lang="en-GB" sz="1100" b="0" i="0" u="none" strike="noStrike" dirty="0">
                        <a:solidFill>
                          <a:srgbClr val="000000"/>
                        </a:solidFill>
                        <a:effectLst/>
                        <a:latin typeface="Calibri"/>
                      </a:endParaRPr>
                    </a:p>
                  </a:txBody>
                  <a:tcPr marL="0" marR="0" marT="0" marB="0" anchor="ctr"/>
                </a:tc>
              </a:tr>
              <a:tr h="469424">
                <a:tc>
                  <a:txBody>
                    <a:bodyPr/>
                    <a:lstStyle/>
                    <a:p>
                      <a:pPr algn="ctr" fontAlgn="b"/>
                      <a:r>
                        <a:rPr lang="en-GB" sz="1100" u="none" strike="noStrike" dirty="0">
                          <a:effectLst/>
                        </a:rPr>
                        <a:t>C</a:t>
                      </a:r>
                      <a:endParaRPr lang="en-GB" sz="1100" b="0" i="0" u="none" strike="noStrike" dirty="0">
                        <a:solidFill>
                          <a:srgbClr val="000000"/>
                        </a:solidFill>
                        <a:effectLst/>
                        <a:latin typeface="Calibri"/>
                      </a:endParaRPr>
                    </a:p>
                  </a:txBody>
                  <a:tcPr marL="0" marR="0" marT="0" marB="0" anchor="ctr"/>
                </a:tc>
                <a:tc>
                  <a:txBody>
                    <a:bodyPr/>
                    <a:lstStyle/>
                    <a:p>
                      <a:pPr algn="ctr" fontAlgn="b"/>
                      <a:r>
                        <a:rPr lang="en-GB" sz="1100" u="none" strike="noStrike" dirty="0">
                          <a:effectLst/>
                        </a:rPr>
                        <a:t>17.2</a:t>
                      </a:r>
                      <a:endParaRPr lang="en-GB" sz="1100" b="0" i="0" u="none" strike="noStrike" dirty="0">
                        <a:solidFill>
                          <a:srgbClr val="000000"/>
                        </a:solidFill>
                        <a:effectLst/>
                        <a:latin typeface="Calibri"/>
                      </a:endParaRPr>
                    </a:p>
                  </a:txBody>
                  <a:tcPr marL="0" marR="0" marT="0" marB="0" anchor="ctr"/>
                </a:tc>
              </a:tr>
              <a:tr h="469424">
                <a:tc>
                  <a:txBody>
                    <a:bodyPr/>
                    <a:lstStyle/>
                    <a:p>
                      <a:pPr algn="ctr" fontAlgn="b"/>
                      <a:r>
                        <a:rPr lang="en-GB" sz="1100" u="none" strike="noStrike" dirty="0" err="1">
                          <a:effectLst/>
                        </a:rPr>
                        <a:t>Aii</a:t>
                      </a:r>
                      <a:endParaRPr lang="en-GB" sz="1100" b="0" i="0" u="none" strike="noStrike" dirty="0">
                        <a:solidFill>
                          <a:srgbClr val="000000"/>
                        </a:solidFill>
                        <a:effectLst/>
                        <a:latin typeface="Calibri"/>
                      </a:endParaRPr>
                    </a:p>
                  </a:txBody>
                  <a:tcPr marL="0" marR="0" marT="0" marB="0" anchor="ctr"/>
                </a:tc>
                <a:tc>
                  <a:txBody>
                    <a:bodyPr/>
                    <a:lstStyle/>
                    <a:p>
                      <a:pPr algn="ctr" fontAlgn="b"/>
                      <a:r>
                        <a:rPr lang="en-GB" sz="1100" u="none" strike="noStrike" dirty="0">
                          <a:effectLst/>
                        </a:rPr>
                        <a:t>17.8</a:t>
                      </a:r>
                      <a:endParaRPr lang="en-GB" sz="1100" b="0" i="0" u="none" strike="noStrike" dirty="0">
                        <a:solidFill>
                          <a:srgbClr val="000000"/>
                        </a:solidFill>
                        <a:effectLst/>
                        <a:latin typeface="Calibri"/>
                      </a:endParaRPr>
                    </a:p>
                  </a:txBody>
                  <a:tcPr marL="0" marR="0" marT="0" marB="0" anchor="ctr"/>
                </a:tc>
              </a:tr>
              <a:tr h="469424">
                <a:tc>
                  <a:txBody>
                    <a:bodyPr/>
                    <a:lstStyle/>
                    <a:p>
                      <a:pPr algn="ctr" fontAlgn="b"/>
                      <a:r>
                        <a:rPr lang="en-GB" sz="1100" u="none" strike="noStrike" dirty="0">
                          <a:effectLst/>
                        </a:rPr>
                        <a:t>E</a:t>
                      </a:r>
                      <a:endParaRPr lang="en-GB" sz="1100" b="0" i="0" u="none" strike="noStrike" dirty="0">
                        <a:solidFill>
                          <a:srgbClr val="000000"/>
                        </a:solidFill>
                        <a:effectLst/>
                        <a:latin typeface="Calibri"/>
                      </a:endParaRPr>
                    </a:p>
                  </a:txBody>
                  <a:tcPr marL="0" marR="0" marT="0" marB="0" anchor="ctr"/>
                </a:tc>
                <a:tc>
                  <a:txBody>
                    <a:bodyPr/>
                    <a:lstStyle/>
                    <a:p>
                      <a:pPr algn="ctr" fontAlgn="b"/>
                      <a:r>
                        <a:rPr lang="en-GB" sz="1100" u="none" strike="noStrike" dirty="0">
                          <a:effectLst/>
                        </a:rPr>
                        <a:t>19.8</a:t>
                      </a:r>
                      <a:endParaRPr lang="en-GB" sz="1100" b="0" i="0" u="none" strike="noStrike" dirty="0">
                        <a:solidFill>
                          <a:srgbClr val="000000"/>
                        </a:solidFill>
                        <a:effectLst/>
                        <a:latin typeface="Calibri"/>
                      </a:endParaRPr>
                    </a:p>
                  </a:txBody>
                  <a:tcPr marL="0" marR="0" marT="0" marB="0" anchor="ctr"/>
                </a:tc>
              </a:tr>
              <a:tr h="469424">
                <a:tc>
                  <a:txBody>
                    <a:bodyPr/>
                    <a:lstStyle/>
                    <a:p>
                      <a:pPr algn="ctr" fontAlgn="b"/>
                      <a:r>
                        <a:rPr lang="en-GB" sz="1100" u="none" strike="noStrike" dirty="0">
                          <a:effectLst/>
                        </a:rPr>
                        <a:t>Bi</a:t>
                      </a:r>
                      <a:endParaRPr lang="en-GB" sz="1100" b="0" i="0" u="none" strike="noStrike" dirty="0">
                        <a:solidFill>
                          <a:srgbClr val="000000"/>
                        </a:solidFill>
                        <a:effectLst/>
                        <a:latin typeface="Calibri"/>
                      </a:endParaRPr>
                    </a:p>
                  </a:txBody>
                  <a:tcPr marL="0" marR="0" marT="0" marB="0" anchor="ctr"/>
                </a:tc>
                <a:tc>
                  <a:txBody>
                    <a:bodyPr/>
                    <a:lstStyle/>
                    <a:p>
                      <a:pPr algn="ctr" fontAlgn="b"/>
                      <a:r>
                        <a:rPr lang="en-GB" sz="1100" u="none" strike="noStrike" dirty="0">
                          <a:effectLst/>
                        </a:rPr>
                        <a:t>39.6</a:t>
                      </a:r>
                      <a:endParaRPr lang="en-GB" sz="1100" b="0" i="0" u="none" strike="noStrike" dirty="0">
                        <a:solidFill>
                          <a:srgbClr val="000000"/>
                        </a:solidFill>
                        <a:effectLst/>
                        <a:latin typeface="Calibri"/>
                      </a:endParaRPr>
                    </a:p>
                  </a:txBody>
                  <a:tcPr marL="0" marR="0" marT="0" marB="0" anchor="ctr"/>
                </a:tc>
              </a:tr>
            </a:tbl>
          </a:graphicData>
        </a:graphic>
      </p:graphicFrame>
    </p:spTree>
    <p:extLst>
      <p:ext uri="{BB962C8B-B14F-4D97-AF65-F5344CB8AC3E}">
        <p14:creationId xmlns:p14="http://schemas.microsoft.com/office/powerpoint/2010/main" val="3311118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a:solidFill>
                <a:prstClr val="black"/>
              </a:solidFill>
              <a:ea typeface="ＭＳ Ｐゴシック" pitchFamily="34" charset="-128"/>
            </a:endParaRPr>
          </a:p>
        </p:txBody>
      </p:sp>
      <p:sp>
        <p:nvSpPr>
          <p:cNvPr id="6" name="Title 1"/>
          <p:cNvSpPr>
            <a:spLocks noGrp="1"/>
          </p:cNvSpPr>
          <p:nvPr>
            <p:ph type="title"/>
          </p:nvPr>
        </p:nvSpPr>
        <p:spPr>
          <a:xfrm>
            <a:off x="1491174" y="274638"/>
            <a:ext cx="7195625" cy="1143000"/>
          </a:xfrm>
        </p:spPr>
        <p:txBody>
          <a:bodyPr/>
          <a:lstStyle/>
          <a:p>
            <a:r>
              <a:rPr lang="en-GB" sz="3600" dirty="0" smtClean="0"/>
              <a:t>Southern Cluster: </a:t>
            </a:r>
            <a:r>
              <a:rPr lang="en-GB" sz="3600" dirty="0"/>
              <a:t>Integrated </a:t>
            </a:r>
            <a:r>
              <a:rPr lang="en-GB" sz="3600" dirty="0" smtClean="0"/>
              <a:t>Score</a:t>
            </a:r>
            <a:endParaRPr lang="en-GB" sz="2000" dirty="0"/>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47764" r="-47439"/>
          <a:stretch/>
        </p:blipFill>
        <p:spPr bwMode="auto">
          <a:xfrm>
            <a:off x="1699089" y="1511905"/>
            <a:ext cx="13680000" cy="4924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2277733491"/>
              </p:ext>
            </p:extLst>
          </p:nvPr>
        </p:nvGraphicFramePr>
        <p:xfrm>
          <a:off x="5798820" y="2666999"/>
          <a:ext cx="2058572" cy="3581401"/>
        </p:xfrm>
        <a:graphic>
          <a:graphicData uri="http://schemas.openxmlformats.org/drawingml/2006/table">
            <a:tbl>
              <a:tblPr>
                <a:tableStyleId>{5C22544A-7EE6-4342-B048-85BDC9FD1C3A}</a:tableStyleId>
              </a:tblPr>
              <a:tblGrid>
                <a:gridCol w="1029286"/>
                <a:gridCol w="1029286"/>
              </a:tblGrid>
              <a:tr h="705925">
                <a:tc>
                  <a:txBody>
                    <a:bodyPr/>
                    <a:lstStyle/>
                    <a:p>
                      <a:pPr algn="ctr" fontAlgn="b"/>
                      <a:r>
                        <a:rPr lang="en-GB" sz="1100" b="1" i="0" u="none" strike="noStrike" dirty="0" smtClean="0">
                          <a:solidFill>
                            <a:srgbClr val="000000"/>
                          </a:solidFill>
                          <a:effectLst/>
                          <a:latin typeface="Calibri"/>
                        </a:rPr>
                        <a:t>Scenario</a:t>
                      </a:r>
                      <a:endParaRPr lang="en-GB" sz="1100" b="1" i="0" u="none" strike="noStrike" dirty="0">
                        <a:solidFill>
                          <a:srgbClr val="000000"/>
                        </a:solidFill>
                        <a:effectLst/>
                        <a:latin typeface="Calibri"/>
                      </a:endParaRPr>
                    </a:p>
                  </a:txBody>
                  <a:tcPr marL="0" marR="0" marT="0" marB="0" anchor="ctr"/>
                </a:tc>
                <a:tc>
                  <a:txBody>
                    <a:bodyPr/>
                    <a:lstStyle/>
                    <a:p>
                      <a:pPr algn="ctr" fontAlgn="b"/>
                      <a:r>
                        <a:rPr lang="en-GB" sz="1100" b="1" i="0" u="none" strike="noStrike" dirty="0" smtClean="0">
                          <a:solidFill>
                            <a:srgbClr val="000000"/>
                          </a:solidFill>
                          <a:effectLst/>
                          <a:latin typeface="Calibri"/>
                        </a:rPr>
                        <a:t>Flow into Estuaries</a:t>
                      </a:r>
                      <a:r>
                        <a:rPr lang="en-GB" sz="1100" b="1" i="0" u="none" strike="noStrike" baseline="0" dirty="0" smtClean="0">
                          <a:solidFill>
                            <a:srgbClr val="000000"/>
                          </a:solidFill>
                          <a:effectLst/>
                          <a:latin typeface="Calibri"/>
                        </a:rPr>
                        <a:t> (Ml/Day)</a:t>
                      </a:r>
                      <a:endParaRPr lang="en-GB" sz="1100" b="1" i="0" u="none" strike="noStrike" dirty="0">
                        <a:solidFill>
                          <a:srgbClr val="000000"/>
                        </a:solidFill>
                        <a:effectLst/>
                        <a:latin typeface="Calibri"/>
                      </a:endParaRPr>
                    </a:p>
                  </a:txBody>
                  <a:tcPr marL="0" marR="0" marT="0" marB="0" anchor="ctr"/>
                </a:tc>
              </a:tr>
              <a:tr h="479246">
                <a:tc>
                  <a:txBody>
                    <a:bodyPr/>
                    <a:lstStyle/>
                    <a:p>
                      <a:pPr algn="ctr" fontAlgn="b"/>
                      <a:r>
                        <a:rPr lang="en-GB" sz="1100" u="none" strike="noStrike" dirty="0">
                          <a:effectLst/>
                        </a:rPr>
                        <a:t>C</a:t>
                      </a:r>
                      <a:endParaRPr lang="en-GB" sz="1100" b="0" i="0" u="none" strike="noStrike" dirty="0">
                        <a:solidFill>
                          <a:srgbClr val="000000"/>
                        </a:solidFill>
                        <a:effectLst/>
                        <a:latin typeface="Calibri"/>
                      </a:endParaRPr>
                    </a:p>
                  </a:txBody>
                  <a:tcPr marL="0" marR="0" marT="0" marB="0" anchor="ctr"/>
                </a:tc>
                <a:tc>
                  <a:txBody>
                    <a:bodyPr/>
                    <a:lstStyle/>
                    <a:p>
                      <a:pPr algn="ctr" fontAlgn="b"/>
                      <a:r>
                        <a:rPr lang="en-GB" sz="1100" u="none" strike="noStrike" dirty="0" smtClean="0">
                          <a:effectLst/>
                        </a:rPr>
                        <a:t>22.8</a:t>
                      </a:r>
                      <a:endParaRPr lang="en-GB" sz="1100" b="0" i="0" u="none" strike="noStrike" dirty="0">
                        <a:solidFill>
                          <a:srgbClr val="000000"/>
                        </a:solidFill>
                        <a:effectLst/>
                        <a:latin typeface="Calibri"/>
                      </a:endParaRPr>
                    </a:p>
                  </a:txBody>
                  <a:tcPr marL="0" marR="0" marT="0" marB="0" anchor="ctr"/>
                </a:tc>
              </a:tr>
              <a:tr h="479246">
                <a:tc>
                  <a:txBody>
                    <a:bodyPr/>
                    <a:lstStyle/>
                    <a:p>
                      <a:pPr algn="ctr" fontAlgn="b"/>
                      <a:r>
                        <a:rPr lang="en-GB" sz="1100" u="none" strike="noStrike" dirty="0">
                          <a:effectLst/>
                        </a:rPr>
                        <a:t>D</a:t>
                      </a:r>
                      <a:endParaRPr lang="en-GB" sz="1100" b="0" i="0" u="none" strike="noStrike" dirty="0">
                        <a:solidFill>
                          <a:srgbClr val="000000"/>
                        </a:solidFill>
                        <a:effectLst/>
                        <a:latin typeface="Calibri"/>
                      </a:endParaRPr>
                    </a:p>
                  </a:txBody>
                  <a:tcPr marL="0" marR="0" marT="0" marB="0" anchor="ctr"/>
                </a:tc>
                <a:tc>
                  <a:txBody>
                    <a:bodyPr/>
                    <a:lstStyle/>
                    <a:p>
                      <a:pPr algn="ctr" fontAlgn="b"/>
                      <a:r>
                        <a:rPr lang="en-GB" sz="1100" u="none" strike="noStrike" dirty="0" smtClean="0">
                          <a:effectLst/>
                        </a:rPr>
                        <a:t>24.9</a:t>
                      </a:r>
                      <a:endParaRPr lang="en-GB" sz="1100" b="0" i="0" u="none" strike="noStrike" dirty="0">
                        <a:solidFill>
                          <a:srgbClr val="000000"/>
                        </a:solidFill>
                        <a:effectLst/>
                        <a:latin typeface="Calibri"/>
                      </a:endParaRPr>
                    </a:p>
                  </a:txBody>
                  <a:tcPr marL="0" marR="0" marT="0" marB="0" anchor="ctr"/>
                </a:tc>
              </a:tr>
              <a:tr h="479246">
                <a:tc>
                  <a:txBody>
                    <a:bodyPr/>
                    <a:lstStyle/>
                    <a:p>
                      <a:pPr algn="ctr" fontAlgn="b"/>
                      <a:r>
                        <a:rPr lang="en-GB" sz="1100" u="none" strike="noStrike" dirty="0">
                          <a:effectLst/>
                        </a:rPr>
                        <a:t>Ai</a:t>
                      </a:r>
                      <a:endParaRPr lang="en-GB" sz="1100" b="0" i="0" u="none" strike="noStrike" dirty="0">
                        <a:solidFill>
                          <a:srgbClr val="000000"/>
                        </a:solidFill>
                        <a:effectLst/>
                        <a:latin typeface="Calibri"/>
                      </a:endParaRPr>
                    </a:p>
                  </a:txBody>
                  <a:tcPr marL="0" marR="0" marT="0" marB="0" anchor="ctr"/>
                </a:tc>
                <a:tc>
                  <a:txBody>
                    <a:bodyPr/>
                    <a:lstStyle/>
                    <a:p>
                      <a:pPr algn="ctr" fontAlgn="b"/>
                      <a:r>
                        <a:rPr lang="en-GB" sz="1100" u="none" strike="noStrike" dirty="0" smtClean="0">
                          <a:effectLst/>
                        </a:rPr>
                        <a:t>11.1</a:t>
                      </a:r>
                      <a:endParaRPr lang="en-GB" sz="1100" b="0" i="0" u="none" strike="noStrike" dirty="0">
                        <a:solidFill>
                          <a:srgbClr val="000000"/>
                        </a:solidFill>
                        <a:effectLst/>
                        <a:latin typeface="Calibri"/>
                      </a:endParaRPr>
                    </a:p>
                  </a:txBody>
                  <a:tcPr marL="0" marR="0" marT="0" marB="0" anchor="ctr"/>
                </a:tc>
              </a:tr>
              <a:tr h="479246">
                <a:tc>
                  <a:txBody>
                    <a:bodyPr/>
                    <a:lstStyle/>
                    <a:p>
                      <a:pPr algn="ctr" fontAlgn="b"/>
                      <a:r>
                        <a:rPr lang="en-GB" sz="1100" u="none" strike="noStrike" dirty="0" err="1">
                          <a:effectLst/>
                        </a:rPr>
                        <a:t>Aii</a:t>
                      </a:r>
                      <a:endParaRPr lang="en-GB" sz="1100" b="0" i="0" u="none" strike="noStrike" dirty="0">
                        <a:solidFill>
                          <a:srgbClr val="000000"/>
                        </a:solidFill>
                        <a:effectLst/>
                        <a:latin typeface="Calibri"/>
                      </a:endParaRPr>
                    </a:p>
                  </a:txBody>
                  <a:tcPr marL="0" marR="0" marT="0" marB="0" anchor="ctr"/>
                </a:tc>
                <a:tc>
                  <a:txBody>
                    <a:bodyPr/>
                    <a:lstStyle/>
                    <a:p>
                      <a:pPr algn="ctr" fontAlgn="b"/>
                      <a:r>
                        <a:rPr lang="en-GB" sz="1100" u="none" strike="noStrike" dirty="0" smtClean="0">
                          <a:effectLst/>
                        </a:rPr>
                        <a:t>29.5</a:t>
                      </a:r>
                      <a:endParaRPr lang="en-GB" sz="1100" b="0" i="0" u="none" strike="noStrike" dirty="0">
                        <a:solidFill>
                          <a:srgbClr val="000000"/>
                        </a:solidFill>
                        <a:effectLst/>
                        <a:latin typeface="Calibri"/>
                      </a:endParaRPr>
                    </a:p>
                  </a:txBody>
                  <a:tcPr marL="0" marR="0" marT="0" marB="0" anchor="ctr"/>
                </a:tc>
              </a:tr>
              <a:tr h="479246">
                <a:tc>
                  <a:txBody>
                    <a:bodyPr/>
                    <a:lstStyle/>
                    <a:p>
                      <a:pPr algn="ctr" fontAlgn="b"/>
                      <a:r>
                        <a:rPr lang="en-GB" sz="1100" u="none" strike="noStrike" dirty="0">
                          <a:effectLst/>
                        </a:rPr>
                        <a:t>E</a:t>
                      </a:r>
                      <a:endParaRPr lang="en-GB" sz="1100" b="0" i="0" u="none" strike="noStrike" dirty="0">
                        <a:solidFill>
                          <a:srgbClr val="000000"/>
                        </a:solidFill>
                        <a:effectLst/>
                        <a:latin typeface="Calibri"/>
                      </a:endParaRPr>
                    </a:p>
                  </a:txBody>
                  <a:tcPr marL="0" marR="0" marT="0" marB="0" anchor="ctr"/>
                </a:tc>
                <a:tc>
                  <a:txBody>
                    <a:bodyPr/>
                    <a:lstStyle/>
                    <a:p>
                      <a:pPr algn="ctr" fontAlgn="b"/>
                      <a:r>
                        <a:rPr lang="en-GB" sz="1100" u="none" strike="noStrike" dirty="0" smtClean="0">
                          <a:effectLst/>
                        </a:rPr>
                        <a:t>18.5</a:t>
                      </a:r>
                      <a:endParaRPr lang="en-GB" sz="1100" b="0" i="0" u="none" strike="noStrike" dirty="0">
                        <a:solidFill>
                          <a:srgbClr val="000000"/>
                        </a:solidFill>
                        <a:effectLst/>
                        <a:latin typeface="Calibri"/>
                      </a:endParaRPr>
                    </a:p>
                  </a:txBody>
                  <a:tcPr marL="0" marR="0" marT="0" marB="0" anchor="ctr"/>
                </a:tc>
              </a:tr>
              <a:tr h="479246">
                <a:tc>
                  <a:txBody>
                    <a:bodyPr/>
                    <a:lstStyle/>
                    <a:p>
                      <a:pPr algn="ctr" fontAlgn="b"/>
                      <a:r>
                        <a:rPr lang="en-GB" sz="1100" u="none" strike="noStrike" dirty="0">
                          <a:effectLst/>
                        </a:rPr>
                        <a:t>Bi</a:t>
                      </a:r>
                      <a:endParaRPr lang="en-GB" sz="1100" b="0" i="0" u="none" strike="noStrike" dirty="0">
                        <a:solidFill>
                          <a:srgbClr val="000000"/>
                        </a:solidFill>
                        <a:effectLst/>
                        <a:latin typeface="Calibri"/>
                      </a:endParaRPr>
                    </a:p>
                  </a:txBody>
                  <a:tcPr marL="0" marR="0" marT="0" marB="0" anchor="ctr"/>
                </a:tc>
                <a:tc>
                  <a:txBody>
                    <a:bodyPr/>
                    <a:lstStyle/>
                    <a:p>
                      <a:pPr algn="ctr" fontAlgn="b"/>
                      <a:r>
                        <a:rPr lang="en-GB" sz="1100" u="none" strike="noStrike" dirty="0" smtClean="0">
                          <a:effectLst/>
                        </a:rPr>
                        <a:t>37.0</a:t>
                      </a:r>
                      <a:endParaRPr lang="en-GB" sz="1100" b="0" i="0" u="none" strike="noStrike" dirty="0">
                        <a:solidFill>
                          <a:srgbClr val="000000"/>
                        </a:solidFill>
                        <a:effectLst/>
                        <a:latin typeface="Calibri"/>
                      </a:endParaRPr>
                    </a:p>
                  </a:txBody>
                  <a:tcPr marL="0" marR="0" marT="0" marB="0" anchor="ctr"/>
                </a:tc>
              </a:tr>
            </a:tbl>
          </a:graphicData>
        </a:graphic>
      </p:graphicFrame>
    </p:spTree>
    <p:extLst>
      <p:ext uri="{BB962C8B-B14F-4D97-AF65-F5344CB8AC3E}">
        <p14:creationId xmlns:p14="http://schemas.microsoft.com/office/powerpoint/2010/main" val="2150035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040" y="274638"/>
            <a:ext cx="8229600" cy="1046440"/>
          </a:xfrm>
          <a:noFill/>
        </p:spPr>
        <p:txBody>
          <a:bodyPr wrap="square">
            <a:spAutoFit/>
          </a:bodyPr>
          <a:lstStyle/>
          <a:p>
            <a:pPr algn="l" defTabSz="914400" eaLnBrk="1" fontAlgn="auto" hangingPunct="1">
              <a:spcBef>
                <a:spcPts val="0"/>
              </a:spcBef>
              <a:spcAft>
                <a:spcPts val="600"/>
              </a:spcAft>
            </a:pPr>
            <a:r>
              <a:rPr lang="en-ZA" sz="3100" dirty="0" smtClean="0">
                <a:solidFill>
                  <a:srgbClr val="A4B16F"/>
                </a:solidFill>
                <a:latin typeface="Gill Sans"/>
                <a:ea typeface="+mn-ea"/>
                <a:cs typeface="Gill Sans"/>
              </a:rPr>
              <a:t>Observations and </a:t>
            </a:r>
            <a:r>
              <a:rPr lang="en-ZA" sz="3100" dirty="0" err="1" smtClean="0">
                <a:solidFill>
                  <a:srgbClr val="A4B16F"/>
                </a:solidFill>
                <a:latin typeface="Gill Sans"/>
                <a:ea typeface="+mn-ea"/>
                <a:cs typeface="Gill Sans"/>
              </a:rPr>
              <a:t>Conclutions</a:t>
            </a:r>
            <a:r>
              <a:rPr lang="en-ZA" sz="3100" dirty="0" smtClean="0">
                <a:solidFill>
                  <a:srgbClr val="A4B16F"/>
                </a:solidFill>
                <a:latin typeface="Gill Sans"/>
                <a:ea typeface="+mn-ea"/>
                <a:cs typeface="Gill Sans"/>
              </a:rPr>
              <a:t> </a:t>
            </a:r>
            <a:br>
              <a:rPr lang="en-ZA" sz="3100" dirty="0" smtClean="0">
                <a:solidFill>
                  <a:srgbClr val="A4B16F"/>
                </a:solidFill>
                <a:latin typeface="Gill Sans"/>
                <a:ea typeface="+mn-ea"/>
                <a:cs typeface="Gill Sans"/>
              </a:rPr>
            </a:br>
            <a:r>
              <a:rPr lang="en-ZA" sz="3100" dirty="0" smtClean="0">
                <a:solidFill>
                  <a:srgbClr val="A4B16F"/>
                </a:solidFill>
                <a:latin typeface="Gill Sans"/>
                <a:ea typeface="+mn-ea"/>
                <a:cs typeface="Gill Sans"/>
              </a:rPr>
              <a:t>(Clusters SC &amp; NC)</a:t>
            </a:r>
            <a:endParaRPr lang="en-GB" sz="3100" dirty="0">
              <a:solidFill>
                <a:srgbClr val="A4B16F"/>
              </a:solidFill>
              <a:latin typeface="Gill Sans"/>
              <a:ea typeface="+mn-ea"/>
              <a:cs typeface="Gill Sans"/>
            </a:endParaRPr>
          </a:p>
        </p:txBody>
      </p:sp>
      <p:sp>
        <p:nvSpPr>
          <p:cNvPr id="3" name="Content Placeholder 2"/>
          <p:cNvSpPr>
            <a:spLocks noGrp="1"/>
          </p:cNvSpPr>
          <p:nvPr>
            <p:ph idx="1"/>
          </p:nvPr>
        </p:nvSpPr>
        <p:spPr>
          <a:xfrm>
            <a:off x="1422400" y="1417642"/>
            <a:ext cx="7721600" cy="4525963"/>
          </a:xfrm>
        </p:spPr>
        <p:txBody>
          <a:bodyPr/>
          <a:lstStyle/>
          <a:p>
            <a:r>
              <a:rPr lang="en-ZA" sz="2500" dirty="0"/>
              <a:t>Scenario Ai require expensive alternative wastewater disposal measures </a:t>
            </a:r>
            <a:r>
              <a:rPr lang="en-ZA" sz="2500" dirty="0" smtClean="0"/>
              <a:t>in the short term (discard).</a:t>
            </a:r>
            <a:endParaRPr lang="en-ZA" sz="2500" dirty="0"/>
          </a:p>
          <a:p>
            <a:r>
              <a:rPr lang="en-ZA" sz="2500" dirty="0" smtClean="0"/>
              <a:t>Scenario D and C, in general allow limited additional wastewater for increased developments. Further wastewater (over the long term) will have to be managed through alternative measures (prevent long term further discharges to estuaries.)</a:t>
            </a:r>
          </a:p>
          <a:p>
            <a:r>
              <a:rPr lang="en-ZA" sz="2500" dirty="0" smtClean="0"/>
              <a:t>Future wastewater management studies should include an assessment of the estuary ecology (will benefit from additional monitoring information ) </a:t>
            </a:r>
          </a:p>
          <a:p>
            <a:r>
              <a:rPr lang="en-ZA" sz="2500" dirty="0" smtClean="0"/>
              <a:t>Discussion of individual estuaries part of agenda      Item 6.7.</a:t>
            </a:r>
          </a:p>
        </p:txBody>
      </p:sp>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493760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040" y="274638"/>
            <a:ext cx="8229600" cy="569387"/>
          </a:xfrm>
          <a:noFill/>
        </p:spPr>
        <p:txBody>
          <a:bodyPr wrap="square">
            <a:spAutoFit/>
          </a:bodyPr>
          <a:lstStyle/>
          <a:p>
            <a:pPr algn="l" defTabSz="914400" eaLnBrk="1" fontAlgn="auto" hangingPunct="1">
              <a:spcBef>
                <a:spcPts val="0"/>
              </a:spcBef>
              <a:spcAft>
                <a:spcPts val="600"/>
              </a:spcAft>
            </a:pPr>
            <a:r>
              <a:rPr lang="en-ZA" sz="3100" dirty="0" smtClean="0">
                <a:solidFill>
                  <a:srgbClr val="A4B16F"/>
                </a:solidFill>
                <a:latin typeface="Gill Sans"/>
                <a:ea typeface="+mn-ea"/>
                <a:cs typeface="Gill Sans"/>
              </a:rPr>
              <a:t>Perspective (</a:t>
            </a:r>
            <a:r>
              <a:rPr lang="en-ZA" sz="3100" dirty="0" err="1" smtClean="0">
                <a:solidFill>
                  <a:srgbClr val="A4B16F"/>
                </a:solidFill>
                <a:latin typeface="Gill Sans"/>
                <a:ea typeface="+mn-ea"/>
                <a:cs typeface="Gill Sans"/>
              </a:rPr>
              <a:t>uMngeni</a:t>
            </a:r>
            <a:r>
              <a:rPr lang="en-ZA" sz="3100" dirty="0" smtClean="0">
                <a:solidFill>
                  <a:srgbClr val="A4B16F"/>
                </a:solidFill>
                <a:latin typeface="Gill Sans"/>
                <a:ea typeface="+mn-ea"/>
                <a:cs typeface="Gill Sans"/>
              </a:rPr>
              <a:t> River System)</a:t>
            </a:r>
            <a:endParaRPr lang="en-GB" sz="3100" dirty="0">
              <a:solidFill>
                <a:srgbClr val="A4B16F"/>
              </a:solidFill>
              <a:latin typeface="Gill Sans"/>
              <a:ea typeface="+mn-ea"/>
              <a:cs typeface="Gill Sans"/>
            </a:endParaRPr>
          </a:p>
        </p:txBody>
      </p:sp>
      <p:sp>
        <p:nvSpPr>
          <p:cNvPr id="3" name="Content Placeholder 2"/>
          <p:cNvSpPr>
            <a:spLocks noGrp="1"/>
          </p:cNvSpPr>
          <p:nvPr>
            <p:ph idx="1"/>
          </p:nvPr>
        </p:nvSpPr>
        <p:spPr>
          <a:xfrm>
            <a:off x="1422400" y="1417642"/>
            <a:ext cx="7721600" cy="4525963"/>
          </a:xfrm>
        </p:spPr>
        <p:txBody>
          <a:bodyPr/>
          <a:lstStyle/>
          <a:p>
            <a:r>
              <a:rPr lang="en-ZA" sz="2500" dirty="0" smtClean="0"/>
              <a:t>Current and planned system operating rules achieves ecological health objectives for the river </a:t>
            </a:r>
            <a:r>
              <a:rPr lang="en-ZA" sz="2500" dirty="0" err="1" smtClean="0"/>
              <a:t>EWR</a:t>
            </a:r>
            <a:r>
              <a:rPr lang="en-ZA" sz="2500" dirty="0" smtClean="0"/>
              <a:t> sites (flow related aspects). </a:t>
            </a:r>
          </a:p>
          <a:p>
            <a:r>
              <a:rPr lang="en-ZA" sz="2500" dirty="0" smtClean="0"/>
              <a:t>Operation of the system in the period shortly before further augmentation could result in a the system and ecological conditions being “stressed” for a few years.</a:t>
            </a:r>
          </a:p>
          <a:p>
            <a:r>
              <a:rPr lang="en-ZA" sz="2500" dirty="0" smtClean="0"/>
              <a:t>Full scale Multi-criteria Analysis was not required.    </a:t>
            </a:r>
          </a:p>
        </p:txBody>
      </p:sp>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1330886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040" y="274638"/>
            <a:ext cx="8229600" cy="569387"/>
          </a:xfrm>
          <a:noFill/>
        </p:spPr>
        <p:txBody>
          <a:bodyPr wrap="square">
            <a:spAutoFit/>
          </a:bodyPr>
          <a:lstStyle/>
          <a:p>
            <a:pPr algn="l" defTabSz="914400" eaLnBrk="1" fontAlgn="auto" hangingPunct="1">
              <a:spcBef>
                <a:spcPts val="0"/>
              </a:spcBef>
              <a:spcAft>
                <a:spcPts val="600"/>
              </a:spcAft>
            </a:pPr>
            <a:r>
              <a:rPr lang="en-ZA" sz="3100" dirty="0" smtClean="0">
                <a:solidFill>
                  <a:srgbClr val="A4B16F"/>
                </a:solidFill>
                <a:latin typeface="Gill Sans"/>
                <a:ea typeface="+mn-ea"/>
                <a:cs typeface="Gill Sans"/>
              </a:rPr>
              <a:t>Perspective (</a:t>
            </a:r>
            <a:r>
              <a:rPr lang="en-ZA" sz="3100" dirty="0" err="1" smtClean="0">
                <a:solidFill>
                  <a:srgbClr val="A4B16F"/>
                </a:solidFill>
                <a:latin typeface="Gill Sans"/>
                <a:ea typeface="+mn-ea"/>
                <a:cs typeface="Gill Sans"/>
              </a:rPr>
              <a:t>Lovu</a:t>
            </a:r>
            <a:r>
              <a:rPr lang="en-ZA" sz="3100" dirty="0" smtClean="0">
                <a:solidFill>
                  <a:srgbClr val="A4B16F"/>
                </a:solidFill>
                <a:latin typeface="Gill Sans"/>
                <a:ea typeface="+mn-ea"/>
                <a:cs typeface="Gill Sans"/>
              </a:rPr>
              <a:t> River System)</a:t>
            </a:r>
            <a:endParaRPr lang="en-GB" sz="3100" dirty="0">
              <a:solidFill>
                <a:srgbClr val="A4B16F"/>
              </a:solidFill>
              <a:latin typeface="Gill Sans"/>
              <a:ea typeface="+mn-ea"/>
              <a:cs typeface="Gill Sans"/>
            </a:endParaRPr>
          </a:p>
        </p:txBody>
      </p:sp>
      <p:sp>
        <p:nvSpPr>
          <p:cNvPr id="3" name="Content Placeholder 2"/>
          <p:cNvSpPr>
            <a:spLocks noGrp="1"/>
          </p:cNvSpPr>
          <p:nvPr>
            <p:ph idx="1"/>
          </p:nvPr>
        </p:nvSpPr>
        <p:spPr>
          <a:xfrm>
            <a:off x="1422400" y="1417642"/>
            <a:ext cx="7721600" cy="4525963"/>
          </a:xfrm>
        </p:spPr>
        <p:txBody>
          <a:bodyPr/>
          <a:lstStyle/>
          <a:p>
            <a:r>
              <a:rPr lang="en-ZA" sz="2500" dirty="0" smtClean="0"/>
              <a:t>Scenarios to reduce abstraction </a:t>
            </a:r>
            <a:r>
              <a:rPr lang="en-ZA" sz="2500" smtClean="0"/>
              <a:t>was formulated to </a:t>
            </a:r>
            <a:r>
              <a:rPr lang="en-ZA" sz="2500" dirty="0" smtClean="0"/>
              <a:t>determine  if estuary health can achieve the Recommended Ecological Category.</a:t>
            </a:r>
          </a:p>
          <a:p>
            <a:r>
              <a:rPr lang="en-ZA" sz="2500" dirty="0" smtClean="0"/>
              <a:t>Even with 50% reduction in abstraction (Scenario LO4) the REC for the estuary is not achieved.</a:t>
            </a:r>
          </a:p>
          <a:p>
            <a:r>
              <a:rPr lang="en-ZA" sz="2500" dirty="0" smtClean="0"/>
              <a:t>Scenario LO4 will have large negative economic implications.</a:t>
            </a:r>
          </a:p>
          <a:p>
            <a:r>
              <a:rPr lang="en-ZA" sz="2500" dirty="0"/>
              <a:t>Full scale Multi-criteria Analysis was not required.    </a:t>
            </a:r>
            <a:endParaRPr lang="en-ZA" sz="2500" dirty="0" smtClean="0"/>
          </a:p>
          <a:p>
            <a:r>
              <a:rPr lang="en-ZA" sz="2500" dirty="0" smtClean="0"/>
              <a:t>Further discussion as part of Item 6.7</a:t>
            </a:r>
          </a:p>
        </p:txBody>
      </p:sp>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dirty="0">
              <a:solidFill>
                <a:prstClr val="black"/>
              </a:solidFill>
              <a:ea typeface="ＭＳ Ｐゴシック" pitchFamily="34" charset="-128"/>
            </a:endParaRPr>
          </a:p>
        </p:txBody>
      </p:sp>
    </p:spTree>
    <p:extLst>
      <p:ext uri="{BB962C8B-B14F-4D97-AF65-F5344CB8AC3E}">
        <p14:creationId xmlns:p14="http://schemas.microsoft.com/office/powerpoint/2010/main" val="1330886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743" y="3068150"/>
            <a:ext cx="9024257" cy="523220"/>
          </a:xfrm>
          <a:prstGeom prst="rect">
            <a:avLst/>
          </a:prstGeom>
          <a:noFill/>
        </p:spPr>
        <p:txBody>
          <a:bodyPr wrap="square" rtlCol="0">
            <a:spAutoFit/>
          </a:bodyPr>
          <a:lstStyle/>
          <a:p>
            <a:pPr lvl="1" algn="ctr"/>
            <a:r>
              <a:rPr lang="en-ZA" sz="2800" b="1" dirty="0" smtClean="0">
                <a:latin typeface="Futura Md BT" pitchFamily="34" charset="0"/>
              </a:rPr>
              <a:t>QUESTIONS FOR CLARIFICATION</a:t>
            </a:r>
            <a:endParaRPr lang="en-ZA" sz="2800" b="1" dirty="0">
              <a:latin typeface="Futura Md BT" pitchFamily="34" charset="0"/>
            </a:endParaRPr>
          </a:p>
        </p:txBody>
      </p:sp>
    </p:spTree>
    <p:extLst>
      <p:ext uri="{BB962C8B-B14F-4D97-AF65-F5344CB8AC3E}">
        <p14:creationId xmlns:p14="http://schemas.microsoft.com/office/powerpoint/2010/main" val="336639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52992" y="274638"/>
            <a:ext cx="8229600" cy="1143000"/>
          </a:xfrm>
        </p:spPr>
        <p:txBody>
          <a:bodyPr/>
          <a:lstStyle/>
          <a:p>
            <a:pPr>
              <a:defRPr/>
            </a:pPr>
            <a:r>
              <a:rPr lang="en-ZA" dirty="0" smtClean="0"/>
              <a:t>Why Multi-Criteria Analysis</a:t>
            </a:r>
            <a:r>
              <a:rPr dirty="0" smtClean="0"/>
              <a:t>?</a:t>
            </a:r>
          </a:p>
        </p:txBody>
      </p:sp>
      <p:sp>
        <p:nvSpPr>
          <p:cNvPr id="14339" name="Rectangle 3"/>
          <p:cNvSpPr>
            <a:spLocks noGrp="1" noChangeArrowheads="1"/>
          </p:cNvSpPr>
          <p:nvPr>
            <p:ph idx="1"/>
          </p:nvPr>
        </p:nvSpPr>
        <p:spPr>
          <a:xfrm>
            <a:off x="1422400" y="1417642"/>
            <a:ext cx="7721600" cy="4525963"/>
          </a:xfrm>
        </p:spPr>
        <p:txBody>
          <a:bodyPr/>
          <a:lstStyle/>
          <a:p>
            <a:r>
              <a:rPr lang="en-ZA" sz="3600" dirty="0" smtClean="0">
                <a:effectLst/>
              </a:rPr>
              <a:t>Method to compare alternatives where the outcomes (consequences) are in different numerical terms.</a:t>
            </a:r>
          </a:p>
          <a:p>
            <a:r>
              <a:rPr lang="en-ZA" sz="3600" dirty="0" smtClean="0"/>
              <a:t>Ecological consequences is a relative rating while economy is in monetary terms and employment in numbers. </a:t>
            </a:r>
          </a:p>
          <a:p>
            <a:r>
              <a:rPr lang="en-ZA" sz="3600" dirty="0" smtClean="0">
                <a:effectLst/>
              </a:rPr>
              <a:t>Multi-Criteria Analysis is appropriate in these circumstances.</a:t>
            </a:r>
          </a:p>
        </p:txBody>
      </p:sp>
    </p:spTree>
    <p:extLst>
      <p:ext uri="{BB962C8B-B14F-4D97-AF65-F5344CB8AC3E}">
        <p14:creationId xmlns:p14="http://schemas.microsoft.com/office/powerpoint/2010/main" val="1635364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9648" y="274638"/>
            <a:ext cx="7097151" cy="1143000"/>
          </a:xfrm>
        </p:spPr>
        <p:txBody>
          <a:bodyPr/>
          <a:lstStyle/>
          <a:p>
            <a:r>
              <a:rPr lang="en-ZA" sz="4000" dirty="0" smtClean="0"/>
              <a:t>Application of MCA model results</a:t>
            </a:r>
            <a:br>
              <a:rPr lang="en-ZA" sz="4000" dirty="0" smtClean="0"/>
            </a:br>
            <a:endParaRPr lang="en-GB" sz="4000" dirty="0"/>
          </a:p>
        </p:txBody>
      </p:sp>
      <p:sp>
        <p:nvSpPr>
          <p:cNvPr id="5" name="Content Placeholder 4"/>
          <p:cNvSpPr>
            <a:spLocks noGrp="1"/>
          </p:cNvSpPr>
          <p:nvPr>
            <p:ph idx="1"/>
          </p:nvPr>
        </p:nvSpPr>
        <p:spPr>
          <a:xfrm>
            <a:off x="1556264" y="1420111"/>
            <a:ext cx="7587736" cy="5247389"/>
          </a:xfrm>
        </p:spPr>
        <p:txBody>
          <a:bodyPr/>
          <a:lstStyle/>
          <a:p>
            <a:r>
              <a:rPr lang="en-ZA" sz="2800" dirty="0" smtClean="0"/>
              <a:t>The numerical ranking results from the MCA model serve as a guide for selecting the most appropriate scenario, configuration of Ecological Categories at nodes and the Water Resource Class for an </a:t>
            </a:r>
            <a:r>
              <a:rPr lang="en-ZA" sz="2800" dirty="0" err="1" smtClean="0"/>
              <a:t>IUA</a:t>
            </a:r>
            <a:r>
              <a:rPr lang="en-ZA" sz="2800" dirty="0" smtClean="0"/>
              <a:t>.</a:t>
            </a:r>
          </a:p>
          <a:p>
            <a:r>
              <a:rPr lang="en-ZA" sz="2800" dirty="0" smtClean="0"/>
              <a:t>Other factors that are also considered:</a:t>
            </a:r>
          </a:p>
          <a:p>
            <a:pPr lvl="1"/>
            <a:r>
              <a:rPr lang="en-ZA" sz="2400" dirty="0" smtClean="0"/>
              <a:t>Timeframe of the interventions build into a scenario.</a:t>
            </a:r>
          </a:p>
          <a:p>
            <a:pPr lvl="1"/>
            <a:r>
              <a:rPr lang="en-ZA" sz="2400" dirty="0" smtClean="0"/>
              <a:t>Bridging periods while investigations planned and implemented.</a:t>
            </a:r>
          </a:p>
          <a:p>
            <a:pPr lvl="1"/>
            <a:r>
              <a:rPr lang="en-ZA" sz="2400" dirty="0" smtClean="0"/>
              <a:t>Auxiliary ecological risks.</a:t>
            </a:r>
          </a:p>
          <a:p>
            <a:pPr lvl="1"/>
            <a:r>
              <a:rPr lang="en-ZA" sz="2400" dirty="0" smtClean="0"/>
              <a:t>Urgency of developments.</a:t>
            </a:r>
          </a:p>
          <a:p>
            <a:pPr lvl="1"/>
            <a:endParaRPr lang="en-ZA" sz="2400" dirty="0" smtClean="0"/>
          </a:p>
          <a:p>
            <a:pPr lvl="1"/>
            <a:endParaRPr lang="en-ZA" sz="2400" dirty="0" smtClean="0"/>
          </a:p>
        </p:txBody>
      </p:sp>
    </p:spTree>
    <p:extLst>
      <p:ext uri="{BB962C8B-B14F-4D97-AF65-F5344CB8AC3E}">
        <p14:creationId xmlns:p14="http://schemas.microsoft.com/office/powerpoint/2010/main" val="924995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936"/>
            <a:ext cx="9144000" cy="6858000"/>
          </a:xfrm>
          <a:prstGeom prst="rect">
            <a:avLst/>
          </a:prstGeom>
        </p:spPr>
      </p:pic>
      <p:grpSp>
        <p:nvGrpSpPr>
          <p:cNvPr id="18" name="Group 17"/>
          <p:cNvGrpSpPr/>
          <p:nvPr/>
        </p:nvGrpSpPr>
        <p:grpSpPr>
          <a:xfrm>
            <a:off x="6820393" y="796306"/>
            <a:ext cx="2258735" cy="2300804"/>
            <a:chOff x="6820393" y="796306"/>
            <a:chExt cx="2258735" cy="2300804"/>
          </a:xfrm>
        </p:grpSpPr>
        <p:sp>
          <p:nvSpPr>
            <p:cNvPr id="6" name="TextBox 5"/>
            <p:cNvSpPr txBox="1"/>
            <p:nvPr/>
          </p:nvSpPr>
          <p:spPr>
            <a:xfrm>
              <a:off x="6950051" y="2266113"/>
              <a:ext cx="2129077" cy="830997"/>
            </a:xfrm>
            <a:prstGeom prst="rect">
              <a:avLst/>
            </a:prstGeom>
            <a:solidFill>
              <a:schemeClr val="bg1">
                <a:lumMod val="95000"/>
              </a:schemeClr>
            </a:solidFill>
            <a:ln>
              <a:solidFill>
                <a:schemeClr val="tx1">
                  <a:alpha val="99000"/>
                </a:schemeClr>
              </a:solidFill>
            </a:ln>
          </p:spPr>
          <p:txBody>
            <a:bodyPr wrap="square" rtlCol="0">
              <a:spAutoFit/>
            </a:bodyPr>
            <a:lstStyle/>
            <a:p>
              <a:r>
                <a:rPr lang="en-GB" sz="1600" dirty="0" smtClean="0"/>
                <a:t>Northern Cluster(NC)</a:t>
              </a:r>
            </a:p>
            <a:p>
              <a:pPr marL="285750" indent="-285750">
                <a:buFont typeface="Arial" panose="020B0604020202020204" pitchFamily="34" charset="0"/>
                <a:buChar char="•"/>
              </a:pPr>
              <a:r>
                <a:rPr lang="en-GB" sz="1600" dirty="0" smtClean="0"/>
                <a:t>7 Estuaries</a:t>
              </a:r>
            </a:p>
            <a:p>
              <a:pPr marL="285750" indent="-285750">
                <a:buFont typeface="Arial" panose="020B0604020202020204" pitchFamily="34" charset="0"/>
                <a:buChar char="•"/>
              </a:pPr>
              <a:r>
                <a:rPr lang="en-GB" sz="1600" dirty="0" err="1" smtClean="0"/>
                <a:t>iLlembe</a:t>
              </a:r>
              <a:r>
                <a:rPr lang="en-GB" sz="1600" dirty="0" smtClean="0"/>
                <a:t> </a:t>
              </a:r>
              <a:r>
                <a:rPr lang="en-GB" sz="1600" dirty="0" err="1" smtClean="0"/>
                <a:t>DM</a:t>
              </a:r>
              <a:endParaRPr lang="en-GB" sz="1600" dirty="0" smtClean="0"/>
            </a:p>
          </p:txBody>
        </p:sp>
        <p:sp>
          <p:nvSpPr>
            <p:cNvPr id="5" name="Oval 4"/>
            <p:cNvSpPr/>
            <p:nvPr/>
          </p:nvSpPr>
          <p:spPr>
            <a:xfrm rot="1963023">
              <a:off x="6820393" y="796306"/>
              <a:ext cx="559558" cy="1452146"/>
            </a:xfrm>
            <a:prstGeom prst="ellipse">
              <a:avLst/>
            </a:prstGeom>
            <a:noFill/>
            <a:ln w="1238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 name="Straight Arrow Connector 6"/>
            <p:cNvCxnSpPr>
              <a:stCxn id="6" idx="0"/>
              <a:endCxn id="5" idx="6"/>
            </p:cNvCxnSpPr>
            <p:nvPr/>
          </p:nvCxnSpPr>
          <p:spPr>
            <a:xfrm flipH="1" flipV="1">
              <a:off x="7335564" y="1673597"/>
              <a:ext cx="679026" cy="592516"/>
            </a:xfrm>
            <a:prstGeom prst="straightConnector1">
              <a:avLst/>
            </a:prstGeom>
            <a:ln w="6350">
              <a:solidFill>
                <a:schemeClr val="tx1"/>
              </a:solidFill>
              <a:prstDash val="sysDot"/>
              <a:tailEnd type="oval"/>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2421694" y="1368628"/>
            <a:ext cx="4151043" cy="2799249"/>
            <a:chOff x="2421694" y="1368628"/>
            <a:chExt cx="4151043" cy="2799249"/>
          </a:xfrm>
        </p:grpSpPr>
        <p:sp>
          <p:nvSpPr>
            <p:cNvPr id="8" name="Oval 7"/>
            <p:cNvSpPr/>
            <p:nvPr/>
          </p:nvSpPr>
          <p:spPr>
            <a:xfrm rot="1718706">
              <a:off x="6013179" y="2156054"/>
              <a:ext cx="559558" cy="2011823"/>
            </a:xfrm>
            <a:prstGeom prst="ellipse">
              <a:avLst/>
            </a:prstGeom>
            <a:noFill/>
            <a:ln w="1238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2421694" y="1368628"/>
              <a:ext cx="1801070" cy="830997"/>
            </a:xfrm>
            <a:prstGeom prst="rect">
              <a:avLst/>
            </a:prstGeom>
            <a:solidFill>
              <a:schemeClr val="bg1">
                <a:lumMod val="95000"/>
              </a:schemeClr>
            </a:solidFill>
            <a:ln>
              <a:solidFill>
                <a:schemeClr val="tx1">
                  <a:alpha val="99000"/>
                </a:schemeClr>
              </a:solidFill>
            </a:ln>
          </p:spPr>
          <p:txBody>
            <a:bodyPr wrap="none" rtlCol="0">
              <a:spAutoFit/>
            </a:bodyPr>
            <a:lstStyle/>
            <a:p>
              <a:r>
                <a:rPr lang="en-GB" sz="1600" dirty="0" smtClean="0"/>
                <a:t>Central Cluster (CC)</a:t>
              </a:r>
            </a:p>
            <a:p>
              <a:pPr marL="285750" indent="-285750">
                <a:buFont typeface="Arial" panose="020B0604020202020204" pitchFamily="34" charset="0"/>
                <a:buChar char="•"/>
              </a:pPr>
              <a:r>
                <a:rPr lang="en-GB" sz="1600" dirty="0" smtClean="0"/>
                <a:t>16 Estuaries</a:t>
              </a:r>
            </a:p>
            <a:p>
              <a:pPr marL="285750" indent="-285750">
                <a:buFont typeface="Arial" panose="020B0604020202020204" pitchFamily="34" charset="0"/>
                <a:buChar char="•"/>
              </a:pPr>
              <a:r>
                <a:rPr lang="en-GB" sz="1600" dirty="0" smtClean="0"/>
                <a:t>eThekwini MM</a:t>
              </a:r>
              <a:endParaRPr lang="en-GB" sz="1600" dirty="0"/>
            </a:p>
          </p:txBody>
        </p:sp>
        <p:cxnSp>
          <p:nvCxnSpPr>
            <p:cNvPr id="11" name="Straight Arrow Connector 10"/>
            <p:cNvCxnSpPr>
              <a:stCxn id="10" idx="3"/>
              <a:endCxn id="8" idx="2"/>
            </p:cNvCxnSpPr>
            <p:nvPr/>
          </p:nvCxnSpPr>
          <p:spPr>
            <a:xfrm>
              <a:off x="4222764" y="1784127"/>
              <a:ext cx="1824658" cy="1243718"/>
            </a:xfrm>
            <a:prstGeom prst="straightConnector1">
              <a:avLst/>
            </a:prstGeom>
            <a:ln w="6350">
              <a:solidFill>
                <a:schemeClr val="tx1"/>
              </a:solidFill>
              <a:prstDash val="sysDot"/>
              <a:tailEnd type="ova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1605874" y="3924824"/>
            <a:ext cx="3719344" cy="3048735"/>
            <a:chOff x="1605874" y="3924824"/>
            <a:chExt cx="3719344" cy="3048735"/>
          </a:xfrm>
        </p:grpSpPr>
        <p:sp>
          <p:nvSpPr>
            <p:cNvPr id="14" name="Oval 13"/>
            <p:cNvSpPr/>
            <p:nvPr/>
          </p:nvSpPr>
          <p:spPr>
            <a:xfrm rot="1839378">
              <a:off x="4765660" y="3924824"/>
              <a:ext cx="559558" cy="3048735"/>
            </a:xfrm>
            <a:prstGeom prst="ellipse">
              <a:avLst/>
            </a:prstGeom>
            <a:noFill/>
            <a:ln w="1238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p:cNvSpPr txBox="1"/>
            <p:nvPr/>
          </p:nvSpPr>
          <p:spPr>
            <a:xfrm>
              <a:off x="1605874" y="4987526"/>
              <a:ext cx="1957908" cy="830997"/>
            </a:xfrm>
            <a:prstGeom prst="rect">
              <a:avLst/>
            </a:prstGeom>
            <a:solidFill>
              <a:schemeClr val="bg1">
                <a:lumMod val="95000"/>
              </a:schemeClr>
            </a:solidFill>
            <a:ln>
              <a:solidFill>
                <a:schemeClr val="tx1">
                  <a:alpha val="99000"/>
                </a:schemeClr>
              </a:solidFill>
            </a:ln>
          </p:spPr>
          <p:txBody>
            <a:bodyPr wrap="none" rtlCol="0">
              <a:spAutoFit/>
            </a:bodyPr>
            <a:lstStyle/>
            <a:p>
              <a:r>
                <a:rPr lang="en-GB" sz="1600" dirty="0" smtClean="0"/>
                <a:t>Southern Cluster (SC)</a:t>
              </a:r>
            </a:p>
            <a:p>
              <a:pPr marL="285750" indent="-285750">
                <a:buFont typeface="Arial" panose="020B0604020202020204" pitchFamily="34" charset="0"/>
                <a:buChar char="•"/>
              </a:pPr>
              <a:r>
                <a:rPr lang="en-GB" sz="1600" dirty="0" smtClean="0"/>
                <a:t>41 Estuaries</a:t>
              </a:r>
            </a:p>
            <a:p>
              <a:pPr marL="285750" indent="-285750">
                <a:buFont typeface="Arial" panose="020B0604020202020204" pitchFamily="34" charset="0"/>
                <a:buChar char="•"/>
              </a:pPr>
              <a:r>
                <a:rPr lang="en-GB" sz="1600" dirty="0" err="1" smtClean="0"/>
                <a:t>Ugu</a:t>
              </a:r>
              <a:r>
                <a:rPr lang="en-GB" sz="1600" dirty="0" smtClean="0"/>
                <a:t> </a:t>
              </a:r>
              <a:r>
                <a:rPr lang="en-GB" sz="1600" dirty="0" err="1" smtClean="0"/>
                <a:t>DM</a:t>
              </a:r>
              <a:endParaRPr lang="en-GB" sz="1600" dirty="0"/>
            </a:p>
          </p:txBody>
        </p:sp>
        <p:cxnSp>
          <p:nvCxnSpPr>
            <p:cNvPr id="16" name="Straight Arrow Connector 15"/>
            <p:cNvCxnSpPr>
              <a:stCxn id="15" idx="3"/>
              <a:endCxn id="14" idx="2"/>
            </p:cNvCxnSpPr>
            <p:nvPr/>
          </p:nvCxnSpPr>
          <p:spPr>
            <a:xfrm flipV="1">
              <a:off x="3563782" y="5306536"/>
              <a:ext cx="1240979" cy="96489"/>
            </a:xfrm>
            <a:prstGeom prst="straightConnector1">
              <a:avLst/>
            </a:prstGeom>
            <a:ln w="6350">
              <a:solidFill>
                <a:schemeClr val="tx1"/>
              </a:solidFill>
              <a:prstDash val="sysDot"/>
              <a:tailEnd type="ova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0054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905" y="274638"/>
            <a:ext cx="7251894" cy="1143000"/>
          </a:xfrm>
        </p:spPr>
        <p:txBody>
          <a:bodyPr/>
          <a:lstStyle/>
          <a:p>
            <a:r>
              <a:rPr lang="en-GB" dirty="0" smtClean="0"/>
              <a:t>Discussion Scenario Definitions</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a:solidFill>
                <a:prstClr val="black"/>
              </a:solidFill>
              <a:ea typeface="ＭＳ Ｐゴシック" pitchFamily="34" charset="-128"/>
            </a:endParaRPr>
          </a:p>
        </p:txBody>
      </p:sp>
      <p:graphicFrame>
        <p:nvGraphicFramePr>
          <p:cNvPr id="5" name="Content Placeholder 4"/>
          <p:cNvGraphicFramePr>
            <a:graphicFrameLocks/>
          </p:cNvGraphicFramePr>
          <p:nvPr>
            <p:extLst>
              <p:ext uri="{D42A27DB-BD31-4B8C-83A1-F6EECF244321}">
                <p14:modId xmlns:p14="http://schemas.microsoft.com/office/powerpoint/2010/main" val="305280055"/>
              </p:ext>
            </p:extLst>
          </p:nvPr>
        </p:nvGraphicFramePr>
        <p:xfrm>
          <a:off x="149083" y="923585"/>
          <a:ext cx="8867918" cy="5401015"/>
        </p:xfrm>
        <a:graphic>
          <a:graphicData uri="http://schemas.openxmlformats.org/drawingml/2006/table">
            <a:tbl>
              <a:tblPr firstRow="1" bandRow="1">
                <a:tableStyleId>{5C22544A-7EE6-4342-B048-85BDC9FD1C3A}</a:tableStyleId>
              </a:tblPr>
              <a:tblGrid>
                <a:gridCol w="536717"/>
                <a:gridCol w="3835400"/>
                <a:gridCol w="4495801"/>
              </a:tblGrid>
              <a:tr h="424004">
                <a:tc>
                  <a:txBody>
                    <a:bodyPr/>
                    <a:lstStyle/>
                    <a:p>
                      <a:pPr marL="0" indent="0" algn="ctr">
                        <a:buFont typeface="Arial" panose="020B0604020202020204" pitchFamily="34" charset="0"/>
                        <a:buNone/>
                      </a:pPr>
                      <a:r>
                        <a:rPr lang="en-ZA" sz="1600" dirty="0" err="1" smtClean="0">
                          <a:latin typeface="+mj-lt"/>
                        </a:rPr>
                        <a:t>Sc</a:t>
                      </a:r>
                      <a:endParaRPr lang="en-GB" sz="1600" dirty="0">
                        <a:latin typeface="+mj-lt"/>
                      </a:endParaRPr>
                    </a:p>
                  </a:txBody>
                  <a:tcPr/>
                </a:tc>
                <a:tc>
                  <a:txBody>
                    <a:bodyPr/>
                    <a:lstStyle/>
                    <a:p>
                      <a:pPr marL="0" indent="0">
                        <a:buFont typeface="Arial" panose="020B0604020202020204" pitchFamily="34" charset="0"/>
                        <a:buNone/>
                      </a:pPr>
                      <a:r>
                        <a:rPr lang="en-ZA" sz="1600" dirty="0" smtClean="0">
                          <a:latin typeface="+mj-lt"/>
                        </a:rPr>
                        <a:t>Scenario Description</a:t>
                      </a:r>
                      <a:endParaRPr lang="en-GB" sz="1600" dirty="0">
                        <a:latin typeface="+mj-lt"/>
                      </a:endParaRPr>
                    </a:p>
                  </a:txBody>
                  <a:tcPr/>
                </a:tc>
                <a:tc>
                  <a:txBody>
                    <a:bodyPr/>
                    <a:lstStyle/>
                    <a:p>
                      <a:pPr marL="0" indent="0">
                        <a:buFont typeface="Arial" panose="020B0604020202020204" pitchFamily="34" charset="0"/>
                        <a:buNone/>
                      </a:pPr>
                      <a:r>
                        <a:rPr lang="en-GB" sz="1600" dirty="0" smtClean="0">
                          <a:latin typeface="+mj-lt"/>
                        </a:rPr>
                        <a:t>Comment</a:t>
                      </a:r>
                      <a:endParaRPr lang="en-GB" sz="1600" dirty="0">
                        <a:latin typeface="+mj-lt"/>
                      </a:endParaRPr>
                    </a:p>
                  </a:txBody>
                  <a:tcPr/>
                </a:tc>
              </a:tr>
              <a:tr h="487895">
                <a:tc>
                  <a:txBody>
                    <a:bodyPr/>
                    <a:lstStyle/>
                    <a:p>
                      <a:pPr marL="0" indent="0" algn="ctr">
                        <a:buFont typeface="Arial" panose="020B0604020202020204" pitchFamily="34" charset="0"/>
                        <a:buNone/>
                      </a:pPr>
                      <a:r>
                        <a:rPr lang="en-ZA" sz="1200" b="1" dirty="0" smtClean="0">
                          <a:latin typeface="+mj-lt"/>
                        </a:rPr>
                        <a:t>Ai</a:t>
                      </a:r>
                      <a:endParaRPr lang="en-GB" sz="1200" b="1" dirty="0">
                        <a:latin typeface="+mj-lt"/>
                      </a:endParaRPr>
                    </a:p>
                  </a:txBody>
                  <a:tcPr/>
                </a:tc>
                <a:tc>
                  <a:txBody>
                    <a:bodyPr/>
                    <a:lstStyle/>
                    <a:p>
                      <a:pPr marL="0" indent="0">
                        <a:buFont typeface="Arial" panose="020B0604020202020204" pitchFamily="34" charset="0"/>
                        <a:buNone/>
                      </a:pPr>
                      <a:r>
                        <a:rPr lang="en-GB" sz="1200" b="1" dirty="0" smtClean="0">
                          <a:latin typeface="+mj-lt"/>
                        </a:rPr>
                        <a:t>Ecological protection is priority (minimum discharge to estuaries)</a:t>
                      </a:r>
                    </a:p>
                  </a:txBody>
                  <a:tcPr/>
                </a:tc>
                <a:tc>
                  <a:txBody>
                    <a:bodyPr/>
                    <a:lstStyle/>
                    <a:p>
                      <a:pPr marL="0" indent="0">
                        <a:buFont typeface="Arial" panose="020B0604020202020204" pitchFamily="34" charset="0"/>
                        <a:buNone/>
                      </a:pPr>
                      <a:r>
                        <a:rPr lang="en-ZA" sz="1200" b="1" kern="1200" dirty="0" smtClean="0">
                          <a:solidFill>
                            <a:schemeClr val="dk1"/>
                          </a:solidFill>
                          <a:latin typeface="+mn-lt"/>
                          <a:ea typeface="+mn-ea"/>
                          <a:cs typeface="+mn-cs"/>
                        </a:rPr>
                        <a:t>N &amp; S Clusters</a:t>
                      </a:r>
                      <a:r>
                        <a:rPr lang="en-GB" sz="1200" b="1" dirty="0" smtClean="0">
                          <a:latin typeface="+mj-lt"/>
                        </a:rPr>
                        <a:t>: 30% of future </a:t>
                      </a:r>
                      <a:r>
                        <a:rPr lang="en-GB" sz="1200" b="1" dirty="0" err="1" smtClean="0">
                          <a:latin typeface="+mj-lt"/>
                        </a:rPr>
                        <a:t>ww</a:t>
                      </a:r>
                      <a:r>
                        <a:rPr lang="en-GB" sz="1200" b="1" baseline="0" dirty="0" smtClean="0">
                          <a:latin typeface="+mj-lt"/>
                        </a:rPr>
                        <a:t> flow to estuary, remainder </a:t>
                      </a:r>
                      <a:r>
                        <a:rPr lang="en-GB" sz="1200" b="1" kern="1200" baseline="0" dirty="0" smtClean="0">
                          <a:solidFill>
                            <a:schemeClr val="dk1"/>
                          </a:solidFill>
                          <a:latin typeface="+mn-lt"/>
                          <a:ea typeface="+mn-ea"/>
                          <a:cs typeface="+mn-cs"/>
                        </a:rPr>
                        <a:t>through marine outfall</a:t>
                      </a:r>
                      <a:r>
                        <a:rPr lang="en-GB" sz="1200" b="1" baseline="0" dirty="0" smtClean="0">
                          <a:latin typeface="+mj-lt"/>
                        </a:rPr>
                        <a:t>.</a:t>
                      </a:r>
                      <a:r>
                        <a:rPr lang="en-GB" sz="1200" b="1" dirty="0" smtClean="0">
                          <a:latin typeface="+mj-lt"/>
                        </a:rPr>
                        <a:t> </a:t>
                      </a:r>
                    </a:p>
                  </a:txBody>
                  <a:tcPr/>
                </a:tc>
              </a:tr>
              <a:tr h="487895">
                <a:tc>
                  <a:txBody>
                    <a:bodyPr/>
                    <a:lstStyle/>
                    <a:p>
                      <a:pPr marL="0" indent="0" algn="ctr">
                        <a:buFont typeface="Arial" panose="020B0604020202020204" pitchFamily="34" charset="0"/>
                        <a:buNone/>
                      </a:pPr>
                      <a:r>
                        <a:rPr lang="en-ZA" sz="1200" b="1" dirty="0" err="1" smtClean="0">
                          <a:latin typeface="+mj-lt"/>
                        </a:rPr>
                        <a:t>Aii</a:t>
                      </a:r>
                      <a:endParaRPr lang="en-GB" sz="1200" b="1" dirty="0">
                        <a:latin typeface="+mj-lt"/>
                      </a:endParaRPr>
                    </a:p>
                  </a:txBody>
                  <a:tcPr/>
                </a:tc>
                <a:tc>
                  <a:txBody>
                    <a:bodyPr/>
                    <a:lstStyle/>
                    <a:p>
                      <a:pPr marL="0" indent="0">
                        <a:buFont typeface="Arial" panose="020B0604020202020204" pitchFamily="34" charset="0"/>
                        <a:buNone/>
                      </a:pPr>
                      <a:r>
                        <a:rPr lang="en-GB" sz="1200" b="1" dirty="0" smtClean="0">
                          <a:latin typeface="+mj-lt"/>
                        </a:rPr>
                        <a:t>Ecological protection is priority (minimum discharge to estuaries)</a:t>
                      </a:r>
                    </a:p>
                  </a:txBody>
                  <a:tcPr/>
                </a:tc>
                <a:tc>
                  <a:txBody>
                    <a:bodyPr/>
                    <a:lstStyle/>
                    <a:p>
                      <a:pPr marL="0" indent="0">
                        <a:buFont typeface="Arial" panose="020B0604020202020204" pitchFamily="34" charset="0"/>
                        <a:buNone/>
                      </a:pPr>
                      <a:r>
                        <a:rPr lang="en-ZA" sz="1200" b="1" kern="1200" dirty="0" smtClean="0">
                          <a:solidFill>
                            <a:schemeClr val="dk1"/>
                          </a:solidFill>
                          <a:latin typeface="+mn-lt"/>
                          <a:ea typeface="+mn-ea"/>
                          <a:cs typeface="+mn-cs"/>
                        </a:rPr>
                        <a:t>N &amp; S Cluster: </a:t>
                      </a:r>
                      <a:r>
                        <a:rPr lang="en-GB" sz="1200" b="1" dirty="0" smtClean="0">
                          <a:latin typeface="+mj-lt"/>
                        </a:rPr>
                        <a:t>Discharge</a:t>
                      </a:r>
                      <a:r>
                        <a:rPr lang="en-GB" sz="1200" b="1" baseline="0" dirty="0" smtClean="0">
                          <a:latin typeface="+mj-lt"/>
                        </a:rPr>
                        <a:t> current capacity, remainder disposal through marine outfall.</a:t>
                      </a:r>
                      <a:r>
                        <a:rPr lang="en-GB" sz="1200" b="1" dirty="0" smtClean="0">
                          <a:latin typeface="+mj-lt"/>
                        </a:rPr>
                        <a:t> </a:t>
                      </a:r>
                    </a:p>
                  </a:txBody>
                  <a:tcPr/>
                </a:tc>
              </a:tr>
              <a:tr h="280121">
                <a:tc>
                  <a:txBody>
                    <a:bodyPr/>
                    <a:lstStyle/>
                    <a:p>
                      <a:pPr marL="0" indent="0" algn="ctr">
                        <a:buFont typeface="Arial" panose="020B0604020202020204" pitchFamily="34" charset="0"/>
                        <a:buNone/>
                      </a:pPr>
                      <a:r>
                        <a:rPr lang="en-ZA" sz="1200" b="1" dirty="0" smtClean="0">
                          <a:latin typeface="+mj-lt"/>
                        </a:rPr>
                        <a:t>Bi</a:t>
                      </a:r>
                      <a:endParaRPr lang="en-GB" sz="1200" b="1" dirty="0">
                        <a:latin typeface="+mj-lt"/>
                      </a:endParaRPr>
                    </a:p>
                  </a:txBody>
                  <a:tcPr/>
                </a:tc>
                <a:tc>
                  <a:txBody>
                    <a:bodyPr/>
                    <a:lstStyle/>
                    <a:p>
                      <a:pPr marL="0" indent="0">
                        <a:buFont typeface="Arial" panose="020B0604020202020204" pitchFamily="34" charset="0"/>
                        <a:buNone/>
                      </a:pPr>
                      <a:r>
                        <a:rPr lang="en-ZA" sz="1200" b="1" dirty="0" smtClean="0">
                          <a:latin typeface="+mj-lt"/>
                        </a:rPr>
                        <a:t>Minimum costs scenario (highest flow into estuaries)</a:t>
                      </a:r>
                    </a:p>
                  </a:txBody>
                  <a:tcPr/>
                </a:tc>
                <a:tc>
                  <a:txBody>
                    <a:bodyPr/>
                    <a:lstStyle/>
                    <a:p>
                      <a:pPr marL="0" indent="0">
                        <a:buFont typeface="Arial" panose="020B0604020202020204" pitchFamily="34" charset="0"/>
                        <a:buNone/>
                      </a:pPr>
                      <a:r>
                        <a:rPr lang="en-ZA" sz="1200" b="1" kern="1200" dirty="0" smtClean="0">
                          <a:solidFill>
                            <a:schemeClr val="dk1"/>
                          </a:solidFill>
                          <a:latin typeface="+mn-lt"/>
                          <a:ea typeface="+mn-ea"/>
                          <a:cs typeface="+mn-cs"/>
                        </a:rPr>
                        <a:t>Options for Central Cluster: </a:t>
                      </a:r>
                      <a:r>
                        <a:rPr lang="en-ZA" sz="1200" b="1" dirty="0" smtClean="0">
                          <a:latin typeface="+mj-lt"/>
                        </a:rPr>
                        <a:t>Low</a:t>
                      </a:r>
                      <a:r>
                        <a:rPr lang="en-ZA" sz="1200" b="1" baseline="0" dirty="0" smtClean="0">
                          <a:latin typeface="+mj-lt"/>
                        </a:rPr>
                        <a:t> nutrient discharge from (high costs)  </a:t>
                      </a:r>
                      <a:endParaRPr lang="en-ZA" sz="1200" b="1" dirty="0" smtClean="0">
                        <a:latin typeface="+mj-lt"/>
                      </a:endParaRPr>
                    </a:p>
                  </a:txBody>
                  <a:tcPr/>
                </a:tc>
              </a:tr>
              <a:tr h="287917">
                <a:tc>
                  <a:txBody>
                    <a:bodyPr/>
                    <a:lstStyle/>
                    <a:p>
                      <a:pPr marL="0" indent="0" algn="ctr">
                        <a:buFont typeface="Arial" panose="020B0604020202020204" pitchFamily="34" charset="0"/>
                        <a:buNone/>
                      </a:pPr>
                      <a:r>
                        <a:rPr lang="en-ZA" sz="1200" b="1" dirty="0" err="1" smtClean="0">
                          <a:latin typeface="+mj-lt"/>
                        </a:rPr>
                        <a:t>Biii</a:t>
                      </a:r>
                      <a:endParaRPr lang="en-GB" sz="1200" b="1" dirty="0">
                        <a:latin typeface="+mj-lt"/>
                      </a:endParaRPr>
                    </a:p>
                  </a:txBody>
                  <a:tcPr/>
                </a:tc>
                <a:tc>
                  <a:txBody>
                    <a:bodyPr/>
                    <a:lstStyle/>
                    <a:p>
                      <a:pPr marL="0" indent="0">
                        <a:buFont typeface="Arial" panose="020B0604020202020204" pitchFamily="34" charset="0"/>
                        <a:buNone/>
                      </a:pPr>
                      <a:r>
                        <a:rPr lang="en-ZA" sz="1200" b="1" dirty="0" smtClean="0">
                          <a:latin typeface="+mj-lt"/>
                        </a:rPr>
                        <a:t>Minimum costs scenario (highest flow through estuaries)</a:t>
                      </a:r>
                    </a:p>
                  </a:txBody>
                  <a:tcPr/>
                </a:tc>
                <a:tc>
                  <a:txBody>
                    <a:bodyPr/>
                    <a:lstStyle/>
                    <a:p>
                      <a:pPr marL="0" indent="0">
                        <a:buFont typeface="Arial" panose="020B0604020202020204" pitchFamily="34" charset="0"/>
                        <a:buNone/>
                      </a:pPr>
                      <a:r>
                        <a:rPr lang="en-ZA" sz="1200" b="1" baseline="0" dirty="0" smtClean="0">
                          <a:latin typeface="+mj-lt"/>
                        </a:rPr>
                        <a:t>As Bi: Current treatment (high) nutrient discharge (low costs).</a:t>
                      </a:r>
                      <a:endParaRPr lang="en-ZA" sz="1200" b="1" dirty="0" smtClean="0">
                        <a:latin typeface="+mj-lt"/>
                      </a:endParaRPr>
                    </a:p>
                  </a:txBody>
                  <a:tcPr/>
                </a:tc>
              </a:tr>
              <a:tr h="679568">
                <a:tc>
                  <a:txBody>
                    <a:bodyPr/>
                    <a:lstStyle/>
                    <a:p>
                      <a:pPr marL="0" indent="0" algn="ctr">
                        <a:buFont typeface="Arial" panose="020B0604020202020204" pitchFamily="34" charset="0"/>
                        <a:buNone/>
                      </a:pPr>
                      <a:r>
                        <a:rPr lang="en-ZA" sz="1200" b="1" dirty="0" smtClean="0">
                          <a:latin typeface="+mj-lt"/>
                        </a:rPr>
                        <a:t>C</a:t>
                      </a:r>
                      <a:endParaRPr lang="en-GB" sz="1200" b="1" dirty="0">
                        <a:latin typeface="+mj-lt"/>
                      </a:endParaRPr>
                    </a:p>
                  </a:txBody>
                  <a:tcPr/>
                </a:tc>
                <a:tc>
                  <a:txBody>
                    <a:bodyPr/>
                    <a:lstStyle/>
                    <a:p>
                      <a:pPr marL="0" indent="0">
                        <a:buFont typeface="Arial" panose="020B0604020202020204" pitchFamily="34" charset="0"/>
                        <a:buNone/>
                      </a:pPr>
                      <a:r>
                        <a:rPr lang="en-ZA" sz="1200" b="1" dirty="0" smtClean="0">
                          <a:latin typeface="+mj-lt"/>
                        </a:rPr>
                        <a:t>Current and short</a:t>
                      </a:r>
                      <a:r>
                        <a:rPr lang="en-ZA" sz="1200" b="1" baseline="0" dirty="0" smtClean="0">
                          <a:latin typeface="+mj-lt"/>
                        </a:rPr>
                        <a:t> term (</a:t>
                      </a:r>
                      <a:r>
                        <a:rPr lang="en-ZA" sz="1200" b="1" dirty="0" smtClean="0">
                          <a:latin typeface="+mj-lt"/>
                        </a:rPr>
                        <a:t>5 year) flow discharged into river systems, remainder through </a:t>
                      </a:r>
                      <a:r>
                        <a:rPr lang="en-GB" sz="1200" b="1" kern="1200" baseline="0" dirty="0" smtClean="0">
                          <a:solidFill>
                            <a:schemeClr val="dk1"/>
                          </a:solidFill>
                          <a:latin typeface="+mn-lt"/>
                          <a:ea typeface="+mn-ea"/>
                          <a:cs typeface="+mn-cs"/>
                        </a:rPr>
                        <a:t>marine outfall</a:t>
                      </a:r>
                      <a:r>
                        <a:rPr lang="en-ZA" sz="1200" b="1" dirty="0" smtClean="0">
                          <a:latin typeface="+mj-lt"/>
                        </a:rPr>
                        <a:t>.</a:t>
                      </a:r>
                    </a:p>
                  </a:txBody>
                  <a:tcPr/>
                </a:tc>
                <a:tc>
                  <a:txBody>
                    <a:bodyPr/>
                    <a:lstStyle/>
                    <a:p>
                      <a:pPr marL="0" indent="0">
                        <a:buFont typeface="Arial" panose="020B0604020202020204" pitchFamily="34" charset="0"/>
                        <a:buNone/>
                      </a:pPr>
                      <a:r>
                        <a:rPr lang="en-ZA" sz="1200" b="1" kern="1200" dirty="0" smtClean="0">
                          <a:solidFill>
                            <a:schemeClr val="dk1"/>
                          </a:solidFill>
                          <a:latin typeface="+mn-lt"/>
                          <a:ea typeface="+mn-ea"/>
                          <a:cs typeface="+mn-cs"/>
                        </a:rPr>
                        <a:t>N and S Clusters: Short term increases in discharges.</a:t>
                      </a:r>
                    </a:p>
                    <a:p>
                      <a:pPr marL="0" marR="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1" kern="1200" dirty="0" smtClean="0">
                          <a:solidFill>
                            <a:schemeClr val="dk1"/>
                          </a:solidFill>
                          <a:latin typeface="+mn-lt"/>
                          <a:ea typeface="+mn-ea"/>
                          <a:cs typeface="+mn-cs"/>
                        </a:rPr>
                        <a:t>Central Cluster:</a:t>
                      </a:r>
                      <a:r>
                        <a:rPr lang="en-ZA" sz="1200" b="1" kern="1200" baseline="0" dirty="0" smtClean="0">
                          <a:solidFill>
                            <a:schemeClr val="dk1"/>
                          </a:solidFill>
                          <a:latin typeface="+mn-lt"/>
                          <a:ea typeface="+mn-ea"/>
                          <a:cs typeface="+mn-cs"/>
                        </a:rPr>
                        <a:t> </a:t>
                      </a:r>
                      <a:r>
                        <a:rPr lang="en-ZA" sz="1200" b="1" kern="1200" dirty="0" smtClean="0">
                          <a:solidFill>
                            <a:schemeClr val="dk1"/>
                          </a:solidFill>
                          <a:latin typeface="+mn-lt"/>
                          <a:ea typeface="+mn-ea"/>
                          <a:cs typeface="+mn-cs"/>
                        </a:rPr>
                        <a:t>Short term increases in discharges</a:t>
                      </a:r>
                      <a:r>
                        <a:rPr lang="en-ZA" sz="1200" b="1" kern="1200" baseline="0" dirty="0" smtClean="0">
                          <a:solidFill>
                            <a:schemeClr val="dk1"/>
                          </a:solidFill>
                          <a:latin typeface="+mn-lt"/>
                          <a:ea typeface="+mn-ea"/>
                          <a:cs typeface="+mn-cs"/>
                        </a:rPr>
                        <a:t> with l</a:t>
                      </a:r>
                      <a:r>
                        <a:rPr lang="en-ZA" sz="1200" b="1" kern="1200" dirty="0" smtClean="0">
                          <a:solidFill>
                            <a:schemeClr val="dk1"/>
                          </a:solidFill>
                          <a:latin typeface="+mn-lt"/>
                          <a:ea typeface="+mn-ea"/>
                          <a:cs typeface="+mn-cs"/>
                        </a:rPr>
                        <a:t>ow</a:t>
                      </a:r>
                      <a:r>
                        <a:rPr lang="en-ZA" sz="1200" b="1" kern="1200" baseline="0" dirty="0" smtClean="0">
                          <a:solidFill>
                            <a:schemeClr val="dk1"/>
                          </a:solidFill>
                          <a:latin typeface="+mn-lt"/>
                          <a:ea typeface="+mn-ea"/>
                          <a:cs typeface="+mn-cs"/>
                        </a:rPr>
                        <a:t> nutrient discharge (high costs) </a:t>
                      </a:r>
                      <a:endParaRPr lang="en-ZA" sz="1200" b="1" kern="1200" dirty="0" smtClean="0">
                        <a:solidFill>
                          <a:schemeClr val="dk1"/>
                        </a:solidFill>
                        <a:latin typeface="+mn-lt"/>
                        <a:ea typeface="+mn-ea"/>
                        <a:cs typeface="+mn-cs"/>
                      </a:endParaRPr>
                    </a:p>
                  </a:txBody>
                  <a:tcPr/>
                </a:tc>
              </a:tr>
              <a:tr h="521459">
                <a:tc>
                  <a:txBody>
                    <a:bodyPr/>
                    <a:lstStyle/>
                    <a:p>
                      <a:pPr marL="0" indent="0" algn="ctr">
                        <a:buFont typeface="Arial" panose="020B0604020202020204" pitchFamily="34" charset="0"/>
                        <a:buNone/>
                      </a:pPr>
                      <a:r>
                        <a:rPr lang="en-GB" sz="1200" b="1" dirty="0" smtClean="0">
                          <a:latin typeface="+mj-lt"/>
                        </a:rPr>
                        <a:t>Ci</a:t>
                      </a:r>
                      <a:endParaRPr lang="en-GB" sz="1200" b="1" dirty="0">
                        <a:latin typeface="+mj-lt"/>
                      </a:endParaRPr>
                    </a:p>
                  </a:txBody>
                  <a:tcPr/>
                </a:tc>
                <a:tc>
                  <a:txBody>
                    <a:bodyPr/>
                    <a:lstStyle/>
                    <a:p>
                      <a:pPr marL="0" marR="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1" kern="1200" dirty="0" smtClean="0">
                          <a:solidFill>
                            <a:schemeClr val="dk1"/>
                          </a:solidFill>
                          <a:latin typeface="+mn-lt"/>
                          <a:ea typeface="+mn-ea"/>
                          <a:cs typeface="+mn-cs"/>
                        </a:rPr>
                        <a:t>Current and short</a:t>
                      </a:r>
                      <a:r>
                        <a:rPr lang="en-ZA" sz="1200" b="1" kern="1200" baseline="0" dirty="0" smtClean="0">
                          <a:solidFill>
                            <a:schemeClr val="dk1"/>
                          </a:solidFill>
                          <a:latin typeface="+mn-lt"/>
                          <a:ea typeface="+mn-ea"/>
                          <a:cs typeface="+mn-cs"/>
                        </a:rPr>
                        <a:t> term (</a:t>
                      </a:r>
                      <a:r>
                        <a:rPr lang="en-ZA" sz="1200" b="1" kern="1200" dirty="0" smtClean="0">
                          <a:solidFill>
                            <a:schemeClr val="dk1"/>
                          </a:solidFill>
                          <a:latin typeface="+mn-lt"/>
                          <a:ea typeface="+mn-ea"/>
                          <a:cs typeface="+mn-cs"/>
                        </a:rPr>
                        <a:t>5 year) flow discharged into river systems, remainder through </a:t>
                      </a:r>
                      <a:r>
                        <a:rPr lang="en-GB" sz="1200" b="1" kern="1200" baseline="0" dirty="0" smtClean="0">
                          <a:solidFill>
                            <a:schemeClr val="dk1"/>
                          </a:solidFill>
                          <a:latin typeface="+mn-lt"/>
                          <a:ea typeface="+mn-ea"/>
                          <a:cs typeface="+mn-cs"/>
                        </a:rPr>
                        <a:t>marine outfall</a:t>
                      </a:r>
                      <a:r>
                        <a:rPr lang="en-ZA" sz="1200" b="1" kern="1200" dirty="0" smtClean="0">
                          <a:solidFill>
                            <a:schemeClr val="dk1"/>
                          </a:solidFill>
                          <a:latin typeface="+mn-lt"/>
                          <a:ea typeface="+mn-ea"/>
                          <a:cs typeface="+mn-cs"/>
                        </a:rPr>
                        <a:t>.</a:t>
                      </a:r>
                    </a:p>
                  </a:txBody>
                  <a:tcPr/>
                </a:tc>
                <a:tc>
                  <a:txBody>
                    <a:bodyPr/>
                    <a:lstStyle/>
                    <a:p>
                      <a:pPr marL="0" marR="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1" kern="1200" dirty="0" smtClean="0">
                          <a:solidFill>
                            <a:schemeClr val="dk1"/>
                          </a:solidFill>
                          <a:latin typeface="+mn-lt"/>
                          <a:ea typeface="+mn-ea"/>
                          <a:cs typeface="+mn-cs"/>
                        </a:rPr>
                        <a:t>Northern and Southern Clusters: Short term increases in discharges.</a:t>
                      </a:r>
                    </a:p>
                    <a:p>
                      <a:pPr marL="0" marR="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1" kern="1200" dirty="0" smtClean="0">
                          <a:solidFill>
                            <a:schemeClr val="dk1"/>
                          </a:solidFill>
                          <a:latin typeface="+mn-lt"/>
                          <a:ea typeface="+mn-ea"/>
                          <a:cs typeface="+mn-cs"/>
                        </a:rPr>
                        <a:t>Central Cluster: </a:t>
                      </a:r>
                      <a:r>
                        <a:rPr lang="en-ZA" sz="1200" b="1" kern="1200" baseline="0" dirty="0" smtClean="0">
                          <a:solidFill>
                            <a:schemeClr val="dk1"/>
                          </a:solidFill>
                          <a:latin typeface="+mn-lt"/>
                          <a:ea typeface="+mn-ea"/>
                          <a:cs typeface="+mn-cs"/>
                        </a:rPr>
                        <a:t>As C: Current treatment (high) nutrient discharge (low costs)  </a:t>
                      </a:r>
                      <a:endParaRPr lang="en-ZA" sz="1200" b="1" kern="1200" dirty="0" smtClean="0">
                        <a:solidFill>
                          <a:schemeClr val="dk1"/>
                        </a:solidFill>
                        <a:latin typeface="+mn-lt"/>
                        <a:ea typeface="+mn-ea"/>
                        <a:cs typeface="+mn-cs"/>
                      </a:endParaRPr>
                    </a:p>
                  </a:txBody>
                  <a:tcPr/>
                </a:tc>
              </a:tr>
              <a:tr h="487895">
                <a:tc>
                  <a:txBody>
                    <a:bodyPr/>
                    <a:lstStyle/>
                    <a:p>
                      <a:pPr marL="0" indent="0" algn="ctr">
                        <a:buFont typeface="Arial" panose="020B0604020202020204" pitchFamily="34" charset="0"/>
                        <a:buNone/>
                      </a:pPr>
                      <a:r>
                        <a:rPr lang="en-ZA" sz="1200" b="1" dirty="0" smtClean="0">
                          <a:latin typeface="+mj-lt"/>
                        </a:rPr>
                        <a:t>D</a:t>
                      </a:r>
                      <a:endParaRPr lang="en-GB" sz="1200" b="1" dirty="0">
                        <a:latin typeface="+mj-lt"/>
                      </a:endParaRPr>
                    </a:p>
                  </a:txBody>
                  <a:tcPr/>
                </a:tc>
                <a:tc>
                  <a:txBody>
                    <a:bodyPr/>
                    <a:lstStyle/>
                    <a:p>
                      <a:pPr marL="0" indent="0">
                        <a:buFont typeface="Arial" panose="020B0604020202020204" pitchFamily="34" charset="0"/>
                        <a:buNone/>
                      </a:pPr>
                      <a:r>
                        <a:rPr lang="en-ZA" sz="1200" b="1" kern="1200" dirty="0" smtClean="0">
                          <a:solidFill>
                            <a:schemeClr val="dk1"/>
                          </a:solidFill>
                          <a:latin typeface="+mn-lt"/>
                          <a:ea typeface="+mn-ea"/>
                          <a:cs typeface="+mn-cs"/>
                        </a:rPr>
                        <a:t>Current and </a:t>
                      </a:r>
                      <a:r>
                        <a:rPr lang="en-ZA" sz="1200" b="1" kern="1200" dirty="0" smtClean="0">
                          <a:solidFill>
                            <a:schemeClr val="dk1"/>
                          </a:solidFill>
                          <a:latin typeface="+mj-lt"/>
                          <a:ea typeface="+mn-ea"/>
                          <a:cs typeface="+mn-cs"/>
                        </a:rPr>
                        <a:t>m</a:t>
                      </a:r>
                      <a:r>
                        <a:rPr lang="en-ZA" sz="1200" b="1" dirty="0" smtClean="0">
                          <a:latin typeface="+mj-lt"/>
                        </a:rPr>
                        <a:t>edium</a:t>
                      </a:r>
                      <a:r>
                        <a:rPr lang="en-ZA" sz="1200" b="1" baseline="0" dirty="0" smtClean="0">
                          <a:latin typeface="+mj-lt"/>
                        </a:rPr>
                        <a:t> term (</a:t>
                      </a:r>
                      <a:r>
                        <a:rPr lang="en-ZA" sz="1200" b="1" dirty="0" smtClean="0">
                          <a:latin typeface="+mj-lt"/>
                        </a:rPr>
                        <a:t>10 year) flow discharged into river systems, remainder through </a:t>
                      </a:r>
                      <a:r>
                        <a:rPr lang="en-GB" sz="1200" b="1" kern="1200" baseline="0" dirty="0" smtClean="0">
                          <a:solidFill>
                            <a:schemeClr val="dk1"/>
                          </a:solidFill>
                          <a:latin typeface="+mn-lt"/>
                          <a:ea typeface="+mn-ea"/>
                          <a:cs typeface="+mn-cs"/>
                        </a:rPr>
                        <a:t>marine outfall</a:t>
                      </a:r>
                      <a:r>
                        <a:rPr lang="en-ZA" sz="1200" b="1" dirty="0" smtClean="0">
                          <a:latin typeface="+mj-lt"/>
                        </a:rPr>
                        <a:t>.</a:t>
                      </a:r>
                    </a:p>
                  </a:txBody>
                  <a:tcPr/>
                </a:tc>
                <a:tc>
                  <a:txBody>
                    <a:bodyPr/>
                    <a:lstStyle/>
                    <a:p>
                      <a:pPr marL="0" marR="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1" kern="1200" dirty="0" smtClean="0">
                          <a:solidFill>
                            <a:schemeClr val="dk1"/>
                          </a:solidFill>
                          <a:latin typeface="+mn-lt"/>
                          <a:ea typeface="+mn-ea"/>
                          <a:cs typeface="+mn-cs"/>
                        </a:rPr>
                        <a:t>N and S Clusters: Medium term increases in discharges. </a:t>
                      </a:r>
                    </a:p>
                    <a:p>
                      <a:pPr marL="0" marR="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1" kern="1200" dirty="0" smtClean="0">
                          <a:solidFill>
                            <a:schemeClr val="dk1"/>
                          </a:solidFill>
                          <a:latin typeface="+mn-lt"/>
                          <a:ea typeface="+mn-ea"/>
                          <a:cs typeface="+mn-cs"/>
                        </a:rPr>
                        <a:t>Central Cluster: Low</a:t>
                      </a:r>
                      <a:r>
                        <a:rPr lang="en-ZA" sz="1200" b="1" kern="1200" baseline="0" dirty="0" smtClean="0">
                          <a:solidFill>
                            <a:schemeClr val="dk1"/>
                          </a:solidFill>
                          <a:latin typeface="+mn-lt"/>
                          <a:ea typeface="+mn-ea"/>
                          <a:cs typeface="+mn-cs"/>
                        </a:rPr>
                        <a:t> nutrient discharge (high costs)  </a:t>
                      </a:r>
                      <a:endParaRPr lang="en-ZA" sz="1200" b="1" kern="1200" dirty="0" smtClean="0">
                        <a:solidFill>
                          <a:schemeClr val="dk1"/>
                        </a:solidFill>
                        <a:latin typeface="+mn-lt"/>
                        <a:ea typeface="+mn-ea"/>
                        <a:cs typeface="+mn-cs"/>
                      </a:endParaRPr>
                    </a:p>
                  </a:txBody>
                  <a:tcPr/>
                </a:tc>
              </a:tr>
              <a:tr h="679568">
                <a:tc>
                  <a:txBody>
                    <a:bodyPr/>
                    <a:lstStyle/>
                    <a:p>
                      <a:pPr marL="0" indent="0" algn="ctr">
                        <a:buFont typeface="Arial" panose="020B0604020202020204" pitchFamily="34" charset="0"/>
                        <a:buNone/>
                      </a:pPr>
                      <a:r>
                        <a:rPr lang="en-ZA" sz="1200" b="1" dirty="0" smtClean="0">
                          <a:latin typeface="+mj-lt"/>
                        </a:rPr>
                        <a:t>C</a:t>
                      </a:r>
                      <a:endParaRPr lang="en-GB" sz="1200" b="1" dirty="0">
                        <a:latin typeface="+mj-lt"/>
                      </a:endParaRPr>
                    </a:p>
                  </a:txBody>
                  <a:tcPr/>
                </a:tc>
                <a:tc>
                  <a:txBody>
                    <a:bodyPr/>
                    <a:lstStyle/>
                    <a:p>
                      <a:pPr marL="0" indent="0">
                        <a:buFont typeface="Arial" panose="020B0604020202020204" pitchFamily="34" charset="0"/>
                        <a:buNone/>
                      </a:pPr>
                      <a:r>
                        <a:rPr lang="en-ZA" sz="1200" b="1" dirty="0" smtClean="0">
                          <a:latin typeface="+mj-lt"/>
                        </a:rPr>
                        <a:t>Current and short</a:t>
                      </a:r>
                      <a:r>
                        <a:rPr lang="en-ZA" sz="1200" b="1" baseline="0" dirty="0" smtClean="0">
                          <a:latin typeface="+mj-lt"/>
                        </a:rPr>
                        <a:t> term (</a:t>
                      </a:r>
                      <a:r>
                        <a:rPr lang="en-ZA" sz="1200" b="1" dirty="0" smtClean="0">
                          <a:latin typeface="+mj-lt"/>
                        </a:rPr>
                        <a:t>5 year) flow discharged into river systems, remainder through </a:t>
                      </a:r>
                      <a:r>
                        <a:rPr lang="en-GB" sz="1200" b="1" kern="1200" baseline="0" dirty="0" smtClean="0">
                          <a:solidFill>
                            <a:schemeClr val="dk1"/>
                          </a:solidFill>
                          <a:latin typeface="+mn-lt"/>
                          <a:ea typeface="+mn-ea"/>
                          <a:cs typeface="+mn-cs"/>
                        </a:rPr>
                        <a:t>marine outfall</a:t>
                      </a:r>
                      <a:r>
                        <a:rPr lang="en-ZA" sz="1200" b="1" dirty="0" smtClean="0">
                          <a:latin typeface="+mj-lt"/>
                        </a:rPr>
                        <a:t>.</a:t>
                      </a:r>
                    </a:p>
                  </a:txBody>
                  <a:tcPr/>
                </a:tc>
                <a:tc>
                  <a:txBody>
                    <a:bodyPr/>
                    <a:lstStyle/>
                    <a:p>
                      <a:pPr marL="0" indent="0">
                        <a:buFont typeface="Arial" panose="020B0604020202020204" pitchFamily="34" charset="0"/>
                        <a:buNone/>
                      </a:pPr>
                      <a:r>
                        <a:rPr lang="en-ZA" sz="1200" b="1" kern="1200" dirty="0" smtClean="0">
                          <a:solidFill>
                            <a:schemeClr val="dk1"/>
                          </a:solidFill>
                          <a:latin typeface="+mn-lt"/>
                          <a:ea typeface="+mn-ea"/>
                          <a:cs typeface="+mn-cs"/>
                        </a:rPr>
                        <a:t>Northern and Southern Clusters: Short term increases in discharges.</a:t>
                      </a:r>
                    </a:p>
                    <a:p>
                      <a:pPr marL="0" marR="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1" kern="1200" dirty="0" smtClean="0">
                          <a:solidFill>
                            <a:schemeClr val="dk1"/>
                          </a:solidFill>
                          <a:latin typeface="+mn-lt"/>
                          <a:ea typeface="+mn-ea"/>
                          <a:cs typeface="+mn-cs"/>
                        </a:rPr>
                        <a:t>Central Cluster:</a:t>
                      </a:r>
                      <a:r>
                        <a:rPr lang="en-ZA" sz="1200" b="1" kern="1200" baseline="0" dirty="0" smtClean="0">
                          <a:solidFill>
                            <a:schemeClr val="dk1"/>
                          </a:solidFill>
                          <a:latin typeface="+mn-lt"/>
                          <a:ea typeface="+mn-ea"/>
                          <a:cs typeface="+mn-cs"/>
                        </a:rPr>
                        <a:t> </a:t>
                      </a:r>
                      <a:r>
                        <a:rPr lang="en-ZA" sz="1200" b="1" kern="1200" dirty="0" smtClean="0">
                          <a:solidFill>
                            <a:schemeClr val="dk1"/>
                          </a:solidFill>
                          <a:latin typeface="+mn-lt"/>
                          <a:ea typeface="+mn-ea"/>
                          <a:cs typeface="+mn-cs"/>
                        </a:rPr>
                        <a:t>Short term increases in discharges</a:t>
                      </a:r>
                      <a:r>
                        <a:rPr lang="en-ZA" sz="1200" b="1" kern="1200" baseline="0" dirty="0" smtClean="0">
                          <a:solidFill>
                            <a:schemeClr val="dk1"/>
                          </a:solidFill>
                          <a:latin typeface="+mn-lt"/>
                          <a:ea typeface="+mn-ea"/>
                          <a:cs typeface="+mn-cs"/>
                        </a:rPr>
                        <a:t> with l</a:t>
                      </a:r>
                      <a:r>
                        <a:rPr lang="en-ZA" sz="1200" b="1" kern="1200" dirty="0" smtClean="0">
                          <a:solidFill>
                            <a:schemeClr val="dk1"/>
                          </a:solidFill>
                          <a:latin typeface="+mn-lt"/>
                          <a:ea typeface="+mn-ea"/>
                          <a:cs typeface="+mn-cs"/>
                        </a:rPr>
                        <a:t>ow</a:t>
                      </a:r>
                      <a:r>
                        <a:rPr lang="en-ZA" sz="1200" b="1" kern="1200" baseline="0" dirty="0" smtClean="0">
                          <a:solidFill>
                            <a:schemeClr val="dk1"/>
                          </a:solidFill>
                          <a:latin typeface="+mn-lt"/>
                          <a:ea typeface="+mn-ea"/>
                          <a:cs typeface="+mn-cs"/>
                        </a:rPr>
                        <a:t> nutrient discharge (high costs) </a:t>
                      </a:r>
                      <a:endParaRPr lang="en-ZA" sz="1200" b="1" kern="1200" dirty="0" smtClean="0">
                        <a:solidFill>
                          <a:schemeClr val="dk1"/>
                        </a:solidFill>
                        <a:latin typeface="+mn-lt"/>
                        <a:ea typeface="+mn-ea"/>
                        <a:cs typeface="+mn-cs"/>
                      </a:endParaRPr>
                    </a:p>
                  </a:txBody>
                  <a:tcPr/>
                </a:tc>
              </a:tr>
              <a:tr h="488872">
                <a:tc>
                  <a:txBody>
                    <a:bodyPr/>
                    <a:lstStyle/>
                    <a:p>
                      <a:pPr marL="0" indent="0" algn="ctr">
                        <a:buFont typeface="Arial" panose="020B0604020202020204" pitchFamily="34" charset="0"/>
                        <a:buNone/>
                      </a:pPr>
                      <a:r>
                        <a:rPr lang="en-ZA" sz="1200" b="1" dirty="0" smtClean="0">
                          <a:latin typeface="+mj-lt"/>
                        </a:rPr>
                        <a:t>E</a:t>
                      </a:r>
                      <a:endParaRPr lang="en-GB" sz="1200" b="1" dirty="0">
                        <a:latin typeface="+mj-lt"/>
                      </a:endParaRPr>
                    </a:p>
                  </a:txBody>
                  <a:tcPr/>
                </a:tc>
                <a:tc>
                  <a:txBody>
                    <a:bodyPr/>
                    <a:lstStyle/>
                    <a:p>
                      <a:pPr marL="0" indent="0">
                        <a:buFont typeface="Arial" panose="020B0604020202020204" pitchFamily="34" charset="0"/>
                        <a:buNone/>
                      </a:pPr>
                      <a:r>
                        <a:rPr lang="en-ZA" sz="1200" b="1" kern="1200" dirty="0" smtClean="0">
                          <a:solidFill>
                            <a:schemeClr val="dk1"/>
                          </a:solidFill>
                          <a:latin typeface="+mn-lt"/>
                          <a:ea typeface="+mn-ea"/>
                          <a:cs typeface="+mn-cs"/>
                        </a:rPr>
                        <a:t>Indirect re-use  (consider</a:t>
                      </a:r>
                      <a:r>
                        <a:rPr lang="en-ZA" sz="1200" b="1" kern="1200" baseline="0" dirty="0" smtClean="0">
                          <a:solidFill>
                            <a:schemeClr val="dk1"/>
                          </a:solidFill>
                          <a:latin typeface="+mn-lt"/>
                          <a:ea typeface="+mn-ea"/>
                          <a:cs typeface="+mn-cs"/>
                        </a:rPr>
                        <a:t> volume and practicalities</a:t>
                      </a:r>
                      <a:r>
                        <a:rPr lang="en-ZA" sz="1200" b="1" kern="1200" dirty="0" smtClean="0">
                          <a:solidFill>
                            <a:schemeClr val="dk1"/>
                          </a:solidFill>
                          <a:latin typeface="+mn-lt"/>
                          <a:ea typeface="+mn-ea"/>
                          <a:cs typeface="+mn-cs"/>
                        </a:rPr>
                        <a:t>)</a:t>
                      </a:r>
                    </a:p>
                    <a:p>
                      <a:pPr marL="0" indent="0">
                        <a:buFont typeface="Arial" panose="020B0604020202020204" pitchFamily="34" charset="0"/>
                        <a:buNone/>
                      </a:pPr>
                      <a:r>
                        <a:rPr lang="en-ZA" sz="1200" b="1" kern="1200" dirty="0" smtClean="0">
                          <a:solidFill>
                            <a:schemeClr val="dk1"/>
                          </a:solidFill>
                          <a:latin typeface="+mn-lt"/>
                          <a:ea typeface="+mn-ea"/>
                          <a:cs typeface="+mn-cs"/>
                        </a:rPr>
                        <a:t>Remainder According</a:t>
                      </a:r>
                      <a:r>
                        <a:rPr lang="en-ZA" sz="1200" b="1" kern="1200" baseline="0" dirty="0" smtClean="0">
                          <a:solidFill>
                            <a:schemeClr val="dk1"/>
                          </a:solidFill>
                          <a:latin typeface="+mn-lt"/>
                          <a:ea typeface="+mn-ea"/>
                          <a:cs typeface="+mn-cs"/>
                        </a:rPr>
                        <a:t> to Scenario C.</a:t>
                      </a:r>
                      <a:endParaRPr lang="en-ZA" sz="1200" b="1" dirty="0" smtClean="0">
                        <a:latin typeface="+mj-lt"/>
                      </a:endParaRPr>
                    </a:p>
                  </a:txBody>
                  <a:tcPr/>
                </a:tc>
                <a:tc>
                  <a:txBody>
                    <a:bodyPr/>
                    <a:lstStyle/>
                    <a:p>
                      <a:pPr marL="0" indent="0">
                        <a:buFont typeface="Arial" panose="020B0604020202020204" pitchFamily="34" charset="0"/>
                        <a:buNone/>
                      </a:pPr>
                      <a:r>
                        <a:rPr lang="en-ZA" sz="1200" b="1" kern="1200" dirty="0" smtClean="0">
                          <a:solidFill>
                            <a:schemeClr val="dk1"/>
                          </a:solidFill>
                          <a:latin typeface="+mn-lt"/>
                          <a:ea typeface="+mn-ea"/>
                          <a:cs typeface="+mn-cs"/>
                        </a:rPr>
                        <a:t>Northern and Southern Clusters</a:t>
                      </a:r>
                      <a:r>
                        <a:rPr lang="en-ZA" sz="1200" b="1" dirty="0" smtClean="0">
                          <a:latin typeface="+mj-lt"/>
                        </a:rPr>
                        <a:t>: Reuse 50% if future </a:t>
                      </a:r>
                      <a:r>
                        <a:rPr lang="en-ZA" sz="1200" b="1" dirty="0" err="1" smtClean="0">
                          <a:latin typeface="+mj-lt"/>
                        </a:rPr>
                        <a:t>ww</a:t>
                      </a:r>
                      <a:r>
                        <a:rPr lang="en-ZA" sz="1200" b="1" dirty="0" smtClean="0">
                          <a:latin typeface="+mj-lt"/>
                        </a:rPr>
                        <a:t> flow.</a:t>
                      </a:r>
                    </a:p>
                    <a:p>
                      <a:pPr marL="0" indent="0">
                        <a:buFont typeface="Arial" panose="020B0604020202020204" pitchFamily="34" charset="0"/>
                        <a:buNone/>
                      </a:pPr>
                      <a:r>
                        <a:rPr lang="en-ZA" sz="1200" b="1" kern="1200" dirty="0" smtClean="0">
                          <a:solidFill>
                            <a:schemeClr val="dk1"/>
                          </a:solidFill>
                          <a:latin typeface="+mn-lt"/>
                          <a:ea typeface="+mn-ea"/>
                          <a:cs typeface="+mn-cs"/>
                        </a:rPr>
                        <a:t>Central Cluster</a:t>
                      </a:r>
                      <a:r>
                        <a:rPr lang="en-ZA" sz="1200" b="1" dirty="0" smtClean="0">
                          <a:latin typeface="+mj-lt"/>
                        </a:rPr>
                        <a:t>: Reuse</a:t>
                      </a:r>
                      <a:r>
                        <a:rPr lang="en-ZA" sz="1200" b="1" baseline="0" dirty="0" smtClean="0">
                          <a:latin typeface="+mj-lt"/>
                        </a:rPr>
                        <a:t> via Hazelmere Dam.</a:t>
                      </a:r>
                      <a:endParaRPr lang="en-ZA" sz="1200" b="1" dirty="0" smtClean="0">
                        <a:latin typeface="+mj-lt"/>
                      </a:endParaRPr>
                    </a:p>
                  </a:txBody>
                  <a:tcPr/>
                </a:tc>
              </a:tr>
              <a:tr h="408547">
                <a:tc>
                  <a:txBody>
                    <a:bodyPr/>
                    <a:lstStyle/>
                    <a:p>
                      <a:pPr marL="0" indent="0" algn="ctr">
                        <a:buFont typeface="Arial" panose="020B0604020202020204" pitchFamily="34" charset="0"/>
                        <a:buNone/>
                      </a:pPr>
                      <a:r>
                        <a:rPr lang="en-ZA" sz="1200" b="1" dirty="0" smtClean="0">
                          <a:latin typeface="+mj-lt"/>
                        </a:rPr>
                        <a:t>F</a:t>
                      </a:r>
                      <a:endParaRPr lang="en-GB" sz="1200" b="1" dirty="0">
                        <a:latin typeface="+mj-lt"/>
                      </a:endParaRPr>
                    </a:p>
                  </a:txBody>
                  <a:tcPr/>
                </a:tc>
                <a:tc>
                  <a:txBody>
                    <a:bodyPr/>
                    <a:lstStyle/>
                    <a:p>
                      <a:pPr marL="0" marR="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1" kern="1200" dirty="0" smtClean="0">
                          <a:solidFill>
                            <a:schemeClr val="dk1"/>
                          </a:solidFill>
                          <a:latin typeface="+mn-lt"/>
                          <a:ea typeface="+mn-ea"/>
                          <a:cs typeface="+mn-cs"/>
                        </a:rPr>
                        <a:t>Direct re-use  (consider</a:t>
                      </a:r>
                      <a:r>
                        <a:rPr lang="en-ZA" sz="1200" b="1" kern="1200" baseline="0" dirty="0" smtClean="0">
                          <a:solidFill>
                            <a:schemeClr val="dk1"/>
                          </a:solidFill>
                          <a:latin typeface="+mn-lt"/>
                          <a:ea typeface="+mn-ea"/>
                          <a:cs typeface="+mn-cs"/>
                        </a:rPr>
                        <a:t> volume and practicalities</a:t>
                      </a:r>
                      <a:r>
                        <a:rPr lang="en-ZA" sz="1200" b="1" kern="1200" dirty="0" smtClean="0">
                          <a:solidFill>
                            <a:schemeClr val="dk1"/>
                          </a:solidFill>
                          <a:latin typeface="+mn-lt"/>
                          <a:ea typeface="+mn-ea"/>
                          <a:cs typeface="+mn-cs"/>
                        </a:rPr>
                        <a:t>)</a:t>
                      </a:r>
                    </a:p>
                    <a:p>
                      <a:pPr marL="0" marR="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1" kern="1200" dirty="0" smtClean="0">
                          <a:solidFill>
                            <a:schemeClr val="dk1"/>
                          </a:solidFill>
                          <a:latin typeface="+mn-lt"/>
                          <a:ea typeface="+mn-ea"/>
                          <a:cs typeface="+mn-cs"/>
                        </a:rPr>
                        <a:t>Remainder According</a:t>
                      </a:r>
                      <a:r>
                        <a:rPr lang="en-ZA" sz="1200" b="1" kern="1200" baseline="0" dirty="0" smtClean="0">
                          <a:solidFill>
                            <a:schemeClr val="dk1"/>
                          </a:solidFill>
                          <a:latin typeface="+mn-lt"/>
                          <a:ea typeface="+mn-ea"/>
                          <a:cs typeface="+mn-cs"/>
                        </a:rPr>
                        <a:t> to Scenario C.</a:t>
                      </a:r>
                      <a:endParaRPr lang="en-ZA" sz="1200" b="1" kern="1200" dirty="0" smtClean="0">
                        <a:solidFill>
                          <a:schemeClr val="dk1"/>
                        </a:solidFill>
                        <a:latin typeface="+mn-lt"/>
                        <a:ea typeface="+mn-ea"/>
                        <a:cs typeface="+mn-cs"/>
                      </a:endParaRPr>
                    </a:p>
                  </a:txBody>
                  <a:tcPr/>
                </a:tc>
                <a:tc>
                  <a:txBody>
                    <a:bodyPr/>
                    <a:lstStyle/>
                    <a:p>
                      <a:pPr marL="0" marR="0" indent="0" algn="l" defTabSz="457189"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1" kern="1200" dirty="0" smtClean="0">
                          <a:solidFill>
                            <a:schemeClr val="dk1"/>
                          </a:solidFill>
                          <a:latin typeface="+mn-lt"/>
                          <a:ea typeface="+mn-ea"/>
                          <a:cs typeface="+mn-cs"/>
                        </a:rPr>
                        <a:t>N</a:t>
                      </a:r>
                      <a:r>
                        <a:rPr lang="en-ZA" sz="1200" b="1" kern="1200" baseline="0" dirty="0" smtClean="0">
                          <a:solidFill>
                            <a:schemeClr val="dk1"/>
                          </a:solidFill>
                          <a:latin typeface="+mn-lt"/>
                          <a:ea typeface="+mn-ea"/>
                          <a:cs typeface="+mn-cs"/>
                        </a:rPr>
                        <a:t> </a:t>
                      </a:r>
                      <a:r>
                        <a:rPr lang="en-ZA" sz="1200" b="1" kern="1200" dirty="0" smtClean="0">
                          <a:solidFill>
                            <a:schemeClr val="dk1"/>
                          </a:solidFill>
                          <a:latin typeface="+mn-lt"/>
                          <a:ea typeface="+mn-ea"/>
                          <a:cs typeface="+mn-cs"/>
                        </a:rPr>
                        <a:t>and S Clusters: Reuse 50% if future </a:t>
                      </a:r>
                      <a:r>
                        <a:rPr lang="en-ZA" sz="1200" b="1" kern="1200" dirty="0" err="1" smtClean="0">
                          <a:solidFill>
                            <a:schemeClr val="dk1"/>
                          </a:solidFill>
                          <a:latin typeface="+mn-lt"/>
                          <a:ea typeface="+mn-ea"/>
                          <a:cs typeface="+mn-cs"/>
                        </a:rPr>
                        <a:t>ww</a:t>
                      </a:r>
                      <a:r>
                        <a:rPr lang="en-ZA" sz="1200" b="1" kern="1200" dirty="0" smtClean="0">
                          <a:solidFill>
                            <a:schemeClr val="dk1"/>
                          </a:solidFill>
                          <a:latin typeface="+mn-lt"/>
                          <a:ea typeface="+mn-ea"/>
                          <a:cs typeface="+mn-cs"/>
                        </a:rPr>
                        <a:t> flow.</a:t>
                      </a:r>
                      <a:r>
                        <a:rPr lang="en-ZA" sz="1200" b="1" kern="1200" baseline="0" dirty="0" smtClean="0">
                          <a:solidFill>
                            <a:schemeClr val="dk1"/>
                          </a:solidFill>
                          <a:latin typeface="+mn-lt"/>
                          <a:ea typeface="+mn-ea"/>
                          <a:cs typeface="+mn-cs"/>
                        </a:rPr>
                        <a:t> </a:t>
                      </a:r>
                      <a:r>
                        <a:rPr lang="en-ZA" sz="1200" b="1" kern="1200" dirty="0" smtClean="0">
                          <a:solidFill>
                            <a:schemeClr val="dk1"/>
                          </a:solidFill>
                          <a:latin typeface="+mn-lt"/>
                          <a:ea typeface="+mn-ea"/>
                          <a:cs typeface="+mn-cs"/>
                        </a:rPr>
                        <a:t>Central Cluster: High</a:t>
                      </a:r>
                      <a:r>
                        <a:rPr lang="en-ZA" sz="1200" b="1" kern="1200" baseline="0" dirty="0" smtClean="0">
                          <a:solidFill>
                            <a:schemeClr val="dk1"/>
                          </a:solidFill>
                          <a:latin typeface="+mn-lt"/>
                          <a:ea typeface="+mn-ea"/>
                          <a:cs typeface="+mn-cs"/>
                        </a:rPr>
                        <a:t> level of treatment (high costs), supply into distribution system. </a:t>
                      </a:r>
                      <a:endParaRPr lang="en-ZA" sz="1200" b="1" kern="120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704679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878" y="148611"/>
            <a:ext cx="7623944" cy="1143000"/>
          </a:xfrm>
        </p:spPr>
        <p:txBody>
          <a:bodyPr/>
          <a:lstStyle/>
          <a:p>
            <a:r>
              <a:rPr lang="en-GB" dirty="0" smtClean="0"/>
              <a:t>Central Cluster: Variables’ Scores</a:t>
            </a:r>
            <a:endParaRPr lang="en-GB" dirty="0"/>
          </a:p>
        </p:txBody>
      </p:sp>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a:solidFill>
                <a:prstClr val="black"/>
              </a:solidFill>
              <a:ea typeface="ＭＳ Ｐゴシック" pitchFamily="34" charset="-128"/>
            </a:endParaRPr>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 t="14210" r="51713" b="-354"/>
          <a:stretch/>
        </p:blipFill>
        <p:spPr bwMode="auto">
          <a:xfrm>
            <a:off x="513184" y="966710"/>
            <a:ext cx="7975456" cy="5572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290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Variable Weights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145302975"/>
              </p:ext>
            </p:extLst>
          </p:nvPr>
        </p:nvGraphicFramePr>
        <p:xfrm>
          <a:off x="1692101" y="2474194"/>
          <a:ext cx="4406900" cy="2273300"/>
        </p:xfrm>
        <a:graphic>
          <a:graphicData uri="http://schemas.openxmlformats.org/drawingml/2006/table">
            <a:tbl>
              <a:tblPr>
                <a:tableStyleId>{22838BEF-8BB2-4498-84A7-C5851F593DF1}</a:tableStyleId>
              </a:tblPr>
              <a:tblGrid>
                <a:gridCol w="3246364"/>
                <a:gridCol w="1160536"/>
              </a:tblGrid>
              <a:tr h="419686">
                <a:tc>
                  <a:txBody>
                    <a:bodyPr/>
                    <a:lstStyle/>
                    <a:p>
                      <a:pPr algn="l" fontAlgn="b"/>
                      <a:r>
                        <a:rPr lang="en-GB" sz="2400" b="1" u="none" strike="noStrike" dirty="0" smtClean="0">
                          <a:effectLst/>
                        </a:rPr>
                        <a:t>Variables</a:t>
                      </a:r>
                    </a:p>
                  </a:txBody>
                  <a:tcPr marL="0" marR="0" marT="0" marB="0" anchor="ctr"/>
                </a:tc>
                <a:tc>
                  <a:txBody>
                    <a:bodyPr/>
                    <a:lstStyle/>
                    <a:p>
                      <a:pPr algn="r" fontAlgn="b"/>
                      <a:r>
                        <a:rPr lang="en-GB" sz="2000" b="1" u="none" strike="noStrike" dirty="0" smtClean="0">
                          <a:effectLst/>
                        </a:rPr>
                        <a:t>Weights</a:t>
                      </a:r>
                      <a:endParaRPr lang="en-GB" sz="2000" b="1" i="0" u="none" strike="noStrike" dirty="0">
                        <a:solidFill>
                          <a:srgbClr val="000000"/>
                        </a:solidFill>
                        <a:effectLst/>
                        <a:latin typeface="Calibri"/>
                      </a:endParaRPr>
                    </a:p>
                  </a:txBody>
                  <a:tcPr marL="0" marR="0" marT="0" marB="0" anchor="b"/>
                </a:tc>
              </a:tr>
              <a:tr h="174870">
                <a:tc gridSpan="2">
                  <a:txBody>
                    <a:bodyPr/>
                    <a:lstStyle/>
                    <a:p>
                      <a:pPr algn="l" fontAlgn="b"/>
                      <a:endParaRPr lang="en-GB" sz="1000" b="1" i="1" u="none" strike="noStrike" dirty="0">
                        <a:solidFill>
                          <a:srgbClr val="000000"/>
                        </a:solidFill>
                        <a:effectLst/>
                        <a:latin typeface="Calibri"/>
                      </a:endParaRPr>
                    </a:p>
                  </a:txBody>
                  <a:tcPr marL="0" marR="0" marT="0" marB="0" anchor="b"/>
                </a:tc>
                <a:tc hMerge="1">
                  <a:txBody>
                    <a:bodyPr/>
                    <a:lstStyle/>
                    <a:p>
                      <a:endParaRPr lang="en-GB"/>
                    </a:p>
                  </a:txBody>
                  <a:tcPr/>
                </a:tc>
              </a:tr>
              <a:tr h="419686">
                <a:tc>
                  <a:txBody>
                    <a:bodyPr/>
                    <a:lstStyle/>
                    <a:p>
                      <a:pPr algn="l" fontAlgn="b"/>
                      <a:r>
                        <a:rPr lang="en-GB" sz="2400" u="none" strike="noStrike" dirty="0" smtClean="0">
                          <a:effectLst/>
                        </a:rPr>
                        <a:t>Ecological  </a:t>
                      </a:r>
                      <a:r>
                        <a:rPr lang="en-GB" sz="2400" u="none" strike="noStrike" dirty="0">
                          <a:effectLst/>
                        </a:rPr>
                        <a:t>Status</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0.5</a:t>
                      </a:r>
                      <a:endParaRPr lang="en-GB" dirty="0"/>
                    </a:p>
                  </a:txBody>
                  <a:tcPr marL="0" marR="0" marT="0" marB="0" anchor="ctr"/>
                </a:tc>
              </a:tr>
              <a:tr h="419686">
                <a:tc>
                  <a:txBody>
                    <a:bodyPr/>
                    <a:lstStyle/>
                    <a:p>
                      <a:pPr algn="l" fontAlgn="b"/>
                      <a:r>
                        <a:rPr lang="en-GB" sz="2400" u="none" strike="noStrike" dirty="0" smtClean="0">
                          <a:effectLst/>
                        </a:rPr>
                        <a:t>Ecosystem </a:t>
                      </a:r>
                      <a:r>
                        <a:rPr lang="en-GB" sz="2400" u="none" strike="noStrike" dirty="0">
                          <a:effectLst/>
                        </a:rPr>
                        <a:t>Services</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0.1</a:t>
                      </a:r>
                      <a:endParaRPr lang="en-GB" dirty="0"/>
                    </a:p>
                  </a:txBody>
                  <a:tcPr marL="0" marR="0" marT="0" marB="0" anchor="ctr"/>
                </a:tc>
              </a:tr>
              <a:tr h="419686">
                <a:tc>
                  <a:txBody>
                    <a:bodyPr/>
                    <a:lstStyle/>
                    <a:p>
                      <a:pPr algn="l" fontAlgn="b"/>
                      <a:r>
                        <a:rPr lang="en-GB" sz="2400" u="none" strike="noStrike" dirty="0" smtClean="0">
                          <a:effectLst/>
                        </a:rPr>
                        <a:t>Economic </a:t>
                      </a:r>
                      <a:r>
                        <a:rPr lang="en-GB" sz="2400" u="none" strike="noStrike" dirty="0">
                          <a:effectLst/>
                        </a:rPr>
                        <a:t>Indicator </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0.3</a:t>
                      </a:r>
                      <a:endParaRPr lang="en-GB" dirty="0"/>
                    </a:p>
                  </a:txBody>
                  <a:tcPr marL="0" marR="0" marT="0" marB="0" anchor="ctr"/>
                </a:tc>
              </a:tr>
              <a:tr h="419686">
                <a:tc>
                  <a:txBody>
                    <a:bodyPr/>
                    <a:lstStyle/>
                    <a:p>
                      <a:pPr algn="l" fontAlgn="b"/>
                      <a:r>
                        <a:rPr lang="en-GB" sz="2400" u="none" strike="noStrike" dirty="0" smtClean="0">
                          <a:effectLst/>
                        </a:rPr>
                        <a:t>Employment</a:t>
                      </a:r>
                      <a:endParaRPr lang="en-GB" sz="2400" b="0" i="0" u="none" strike="noStrike" dirty="0">
                        <a:solidFill>
                          <a:srgbClr val="000000"/>
                        </a:solidFill>
                        <a:effectLst/>
                        <a:latin typeface="Calibri"/>
                      </a:endParaRPr>
                    </a:p>
                  </a:txBody>
                  <a:tcPr marL="0" marR="0" marT="0" marB="0" anchor="b"/>
                </a:tc>
                <a:tc>
                  <a:txBody>
                    <a:bodyPr/>
                    <a:lstStyle/>
                    <a:p>
                      <a:pPr algn="ctr"/>
                      <a:r>
                        <a:rPr lang="en-ZA" dirty="0" smtClean="0"/>
                        <a:t>0.1</a:t>
                      </a:r>
                      <a:endParaRPr lang="en-GB" dirty="0"/>
                    </a:p>
                  </a:txBody>
                  <a:tcPr marL="0" marR="0" marT="0" marB="0" anchor="ctr"/>
                </a:tc>
              </a:tr>
            </a:tbl>
          </a:graphicData>
        </a:graphic>
      </p:graphicFrame>
      <p:sp>
        <p:nvSpPr>
          <p:cNvPr id="3" name="Right Brace 2"/>
          <p:cNvSpPr/>
          <p:nvPr/>
        </p:nvSpPr>
        <p:spPr>
          <a:xfrm>
            <a:off x="6277998" y="3479892"/>
            <a:ext cx="345057" cy="126760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GB" sz="4000" dirty="0">
              <a:solidFill>
                <a:prstClr val="black"/>
              </a:solidFill>
            </a:endParaRPr>
          </a:p>
        </p:txBody>
      </p:sp>
      <p:sp>
        <p:nvSpPr>
          <p:cNvPr id="7" name="Right Brace 6"/>
          <p:cNvSpPr/>
          <p:nvPr/>
        </p:nvSpPr>
        <p:spPr>
          <a:xfrm>
            <a:off x="6275121" y="3075284"/>
            <a:ext cx="345057" cy="38027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pPr>
            <a:endParaRPr lang="en-GB" sz="4000" dirty="0">
              <a:solidFill>
                <a:prstClr val="black"/>
              </a:solidFill>
            </a:endParaRPr>
          </a:p>
        </p:txBody>
      </p:sp>
      <p:sp>
        <p:nvSpPr>
          <p:cNvPr id="5" name="TextBox 4"/>
          <p:cNvSpPr txBox="1"/>
          <p:nvPr/>
        </p:nvSpPr>
        <p:spPr>
          <a:xfrm>
            <a:off x="6673003" y="3058383"/>
            <a:ext cx="1681872" cy="400110"/>
          </a:xfrm>
          <a:prstGeom prst="rect">
            <a:avLst/>
          </a:prstGeom>
          <a:noFill/>
          <a:ln>
            <a:solidFill>
              <a:schemeClr val="accent1"/>
            </a:solidFill>
          </a:ln>
        </p:spPr>
        <p:txBody>
          <a:bodyPr wrap="none" rtlCol="0">
            <a:spAutoFit/>
          </a:bodyPr>
          <a:lstStyle/>
          <a:p>
            <a:pPr algn="ctr" defTabSz="457200" fontAlgn="base">
              <a:spcBef>
                <a:spcPct val="0"/>
              </a:spcBef>
              <a:spcAft>
                <a:spcPct val="0"/>
              </a:spcAft>
            </a:pPr>
            <a:r>
              <a:rPr lang="en-ZA" sz="2000" dirty="0">
                <a:solidFill>
                  <a:prstClr val="black"/>
                </a:solidFill>
                <a:latin typeface="Arial" charset="0"/>
                <a:ea typeface="MS PGothic" pitchFamily="34" charset="-128"/>
              </a:rPr>
              <a:t>50% Ecology</a:t>
            </a:r>
            <a:endParaRPr lang="en-GB" sz="2000" dirty="0">
              <a:solidFill>
                <a:prstClr val="black"/>
              </a:solidFill>
              <a:latin typeface="Arial" charset="0"/>
              <a:ea typeface="MS PGothic" pitchFamily="34" charset="-128"/>
            </a:endParaRPr>
          </a:p>
        </p:txBody>
      </p:sp>
      <p:sp>
        <p:nvSpPr>
          <p:cNvPr id="8" name="TextBox 7"/>
          <p:cNvSpPr txBox="1"/>
          <p:nvPr/>
        </p:nvSpPr>
        <p:spPr>
          <a:xfrm>
            <a:off x="6665697" y="3918832"/>
            <a:ext cx="2608406" cy="400110"/>
          </a:xfrm>
          <a:prstGeom prst="rect">
            <a:avLst/>
          </a:prstGeom>
          <a:noFill/>
          <a:ln>
            <a:solidFill>
              <a:schemeClr val="accent1"/>
            </a:solidFill>
          </a:ln>
        </p:spPr>
        <p:txBody>
          <a:bodyPr wrap="none" rtlCol="0">
            <a:spAutoFit/>
          </a:bodyPr>
          <a:lstStyle/>
          <a:p>
            <a:pPr algn="ctr" defTabSz="457200" fontAlgn="base">
              <a:spcBef>
                <a:spcPct val="0"/>
              </a:spcBef>
              <a:spcAft>
                <a:spcPct val="0"/>
              </a:spcAft>
            </a:pPr>
            <a:r>
              <a:rPr lang="en-ZA" sz="2000" dirty="0">
                <a:solidFill>
                  <a:prstClr val="black"/>
                </a:solidFill>
                <a:latin typeface="Arial" charset="0"/>
                <a:ea typeface="MS PGothic" pitchFamily="34" charset="-128"/>
              </a:rPr>
              <a:t>50% Socio-Economic</a:t>
            </a:r>
            <a:endParaRPr lang="en-GB" sz="2000" dirty="0">
              <a:solidFill>
                <a:prstClr val="black"/>
              </a:solidFill>
              <a:latin typeface="Arial" charset="0"/>
              <a:ea typeface="MS PGothic" pitchFamily="34" charset="-128"/>
            </a:endParaRPr>
          </a:p>
        </p:txBody>
      </p:sp>
    </p:spTree>
    <p:extLst>
      <p:ext uri="{BB962C8B-B14F-4D97-AF65-F5344CB8AC3E}">
        <p14:creationId xmlns:p14="http://schemas.microsoft.com/office/powerpoint/2010/main" val="2308673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pPr defTabSz="457189" fontAlgn="base">
              <a:spcBef>
                <a:spcPct val="0"/>
              </a:spcBef>
              <a:spcAft>
                <a:spcPct val="0"/>
              </a:spcAft>
              <a:defRPr/>
            </a:pPr>
            <a:endParaRPr lang="en-US" altLang="en-US">
              <a:solidFill>
                <a:prstClr val="black"/>
              </a:solidFill>
              <a:ea typeface="ＭＳ Ｐゴシック" pitchFamily="34" charset="-128"/>
            </a:endParaRPr>
          </a:p>
        </p:txBody>
      </p:sp>
      <p:sp>
        <p:nvSpPr>
          <p:cNvPr id="6" name="Title 1"/>
          <p:cNvSpPr>
            <a:spLocks noGrp="1"/>
          </p:cNvSpPr>
          <p:nvPr>
            <p:ph type="title"/>
          </p:nvPr>
        </p:nvSpPr>
        <p:spPr>
          <a:xfrm>
            <a:off x="1489586" y="274638"/>
            <a:ext cx="7197213" cy="1143000"/>
          </a:xfrm>
        </p:spPr>
        <p:txBody>
          <a:bodyPr/>
          <a:lstStyle/>
          <a:p>
            <a:r>
              <a:rPr lang="en-GB" sz="4000" dirty="0" smtClean="0"/>
              <a:t>Central Cluster: Integrated Score</a:t>
            </a:r>
            <a:endParaRPr lang="en-GB" sz="4000" dirty="0"/>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47959" t="10305" r="-26683" b="1241"/>
          <a:stretch/>
        </p:blipFill>
        <p:spPr bwMode="auto">
          <a:xfrm>
            <a:off x="1924140" y="1323992"/>
            <a:ext cx="10800000" cy="475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3245744" y="3429000"/>
            <a:ext cx="4915140" cy="1123006"/>
            <a:chOff x="3245744" y="3429000"/>
            <a:chExt cx="4915140" cy="1123006"/>
          </a:xfrm>
        </p:grpSpPr>
        <p:sp>
          <p:nvSpPr>
            <p:cNvPr id="11" name="Oval 10"/>
            <p:cNvSpPr/>
            <p:nvPr/>
          </p:nvSpPr>
          <p:spPr>
            <a:xfrm rot="5400000">
              <a:off x="3834604" y="3129042"/>
              <a:ext cx="834104" cy="2011823"/>
            </a:xfrm>
            <a:prstGeom prst="ellipse">
              <a:avLst/>
            </a:prstGeom>
            <a:noFill/>
            <a:ln w="1238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5883979" y="3429000"/>
              <a:ext cx="2276905" cy="584775"/>
            </a:xfrm>
            <a:prstGeom prst="rect">
              <a:avLst/>
            </a:prstGeom>
            <a:solidFill>
              <a:schemeClr val="bg1">
                <a:lumMod val="95000"/>
              </a:schemeClr>
            </a:solidFill>
            <a:ln>
              <a:solidFill>
                <a:schemeClr val="tx1">
                  <a:alpha val="99000"/>
                </a:schemeClr>
              </a:solidFill>
            </a:ln>
          </p:spPr>
          <p:txBody>
            <a:bodyPr wrap="none" rtlCol="0">
              <a:spAutoFit/>
            </a:bodyPr>
            <a:lstStyle/>
            <a:p>
              <a:pPr algn="ctr"/>
              <a:r>
                <a:rPr lang="en-GB" sz="1600" dirty="0" smtClean="0"/>
                <a:t>Cluster of scenarios with </a:t>
              </a:r>
            </a:p>
            <a:p>
              <a:pPr algn="ctr"/>
              <a:r>
                <a:rPr lang="en-GB" sz="1600" dirty="0" smtClean="0"/>
                <a:t>equivalent rank</a:t>
              </a:r>
            </a:p>
          </p:txBody>
        </p:sp>
        <p:cxnSp>
          <p:nvCxnSpPr>
            <p:cNvPr id="13" name="Straight Arrow Connector 12"/>
            <p:cNvCxnSpPr>
              <a:stCxn id="12" idx="1"/>
              <a:endCxn id="11" idx="0"/>
            </p:cNvCxnSpPr>
            <p:nvPr/>
          </p:nvCxnSpPr>
          <p:spPr>
            <a:xfrm flipH="1">
              <a:off x="5257568" y="3721388"/>
              <a:ext cx="626411" cy="413566"/>
            </a:xfrm>
            <a:prstGeom prst="straightConnector1">
              <a:avLst/>
            </a:prstGeom>
            <a:ln w="6350">
              <a:solidFill>
                <a:schemeClr val="tx1"/>
              </a:solidFill>
              <a:prstDash val="sysDot"/>
              <a:tailEnd type="ova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0482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2905</TotalTime>
  <Words>1346</Words>
  <Application>Microsoft Office PowerPoint</Application>
  <PresentationFormat>On-screen Show (4:3)</PresentationFormat>
  <Paragraphs>214</Paragraphs>
  <Slides>27</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ＭＳ Ｐゴシック</vt:lpstr>
      <vt:lpstr>ＭＳ Ｐゴシック</vt:lpstr>
      <vt:lpstr>Aharoni</vt:lpstr>
      <vt:lpstr>Arial</vt:lpstr>
      <vt:lpstr>Calibri</vt:lpstr>
      <vt:lpstr>Courier New</vt:lpstr>
      <vt:lpstr>Futura Md BT</vt:lpstr>
      <vt:lpstr>Gill Sans</vt:lpstr>
      <vt:lpstr>Gill Sans Light</vt:lpstr>
      <vt:lpstr>Gill Sans MT</vt:lpstr>
      <vt:lpstr>Gill Snas</vt:lpstr>
      <vt:lpstr>1_Office Theme</vt:lpstr>
      <vt:lpstr>PowerPoint Presentation</vt:lpstr>
      <vt:lpstr>PowerPoint Presentation</vt:lpstr>
      <vt:lpstr>Why Multi-Criteria Analysis?</vt:lpstr>
      <vt:lpstr>Application of MCA model results </vt:lpstr>
      <vt:lpstr>PowerPoint Presentation</vt:lpstr>
      <vt:lpstr>Discussion Scenario Definitions</vt:lpstr>
      <vt:lpstr>Central Cluster: Variables’ Scores</vt:lpstr>
      <vt:lpstr>Variable Weights</vt:lpstr>
      <vt:lpstr>Central Cluster: Integrated Score</vt:lpstr>
      <vt:lpstr>Observations</vt:lpstr>
      <vt:lpstr>Central Cluster: Variables’ Scores (excluding Ai and F)</vt:lpstr>
      <vt:lpstr>Central Cluster: Integrated Score (excluding Ai and F)</vt:lpstr>
      <vt:lpstr>Observations</vt:lpstr>
      <vt:lpstr>uMdloti and uThongathi: Variables’ Scores</vt:lpstr>
      <vt:lpstr>uMdloti and uThongathi:  Integrated Score</vt:lpstr>
      <vt:lpstr>Observations</vt:lpstr>
      <vt:lpstr>uMdloti and uThongathi: Variables’ Scores</vt:lpstr>
      <vt:lpstr>uMdloti and uThongathi:  Integrated Score  (with Scenario Gi)</vt:lpstr>
      <vt:lpstr>Observations (uMdloti &amp; uThonghati)</vt:lpstr>
      <vt:lpstr>Summary for Central Cluster</vt:lpstr>
      <vt:lpstr>Northern Cluster: Variables’ Scores</vt:lpstr>
      <vt:lpstr>Northern Cluster: Integrated Score</vt:lpstr>
      <vt:lpstr>Southern Cluster: Integrated Score</vt:lpstr>
      <vt:lpstr>Observations and Conclutions  (Clusters SC &amp; NC)</vt:lpstr>
      <vt:lpstr>Perspective (uMngeni River System)</vt:lpstr>
      <vt:lpstr>Perspective (Lovu River System)</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Delana</dc:creator>
  <cp:lastModifiedBy>Microsoft account</cp:lastModifiedBy>
  <cp:revision>148</cp:revision>
  <cp:lastPrinted>2015-07-19T16:15:54Z</cp:lastPrinted>
  <dcterms:created xsi:type="dcterms:W3CDTF">2014-09-14T15:40:53Z</dcterms:created>
  <dcterms:modified xsi:type="dcterms:W3CDTF">2015-09-16T04:31:55Z</dcterms:modified>
</cp:coreProperties>
</file>